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iv0+uyuIXxA9DYZjBWaBm8aUte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1E051C5-3532-4533-8C69-CBECE0A1C180}">
  <a:tblStyle styleId="{01E051C5-3532-4533-8C69-CBECE0A1C18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BF5"/>
          </a:solidFill>
        </a:fill>
      </a:tcStyle>
    </a:wholeTbl>
    <a:band1H>
      <a:tcTxStyle b="off" i="off"/>
      <a:tcStyle>
        <a:fill>
          <a:solidFill>
            <a:srgbClr val="CAD4E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D4EA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0F6FC6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0F6FC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0F6FC6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0F6FC6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992234dde0_2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93" name="Google Shape;193;g3992234dde0_2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992234dde0_2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06" name="Google Shape;206;g3992234dde0_2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992234dde0_2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18" name="Google Shape;218;g3992234dde0_2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992234dde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32" name="Google Shape;232;g3992234dde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992234dde0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47" name="Google Shape;247;g3992234dde0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a28838c6ae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59" name="Google Shape;259;g3a28838c6ae_2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992234dde0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71" name="Google Shape;271;g3992234dde0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28838c6ae_2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83" name="Google Shape;283;g3a28838c6ae_2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a28838c6ae_1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96" name="Google Shape;296;g3a28838c6ae_1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a28838c6ae_2_2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09" name="Google Shape;309;g3a28838c6ae_2_2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a28838c6ae_2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5" name="Google Shape;55;g3a28838c6ae_2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a28838c6ae_2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15" name="Google Shape;315;g3a28838c6ae_2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a28838c6ae_2_1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26" name="Google Shape;326;g3a28838c6ae_2_1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a28838c6ae_2_2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34" name="Google Shape;334;g3a28838c6ae_2_2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a28838c6ae_2_2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42" name="Google Shape;342;g3a28838c6ae_2_2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a28838c6ae_7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53" name="Google Shape;353;g3a28838c6ae_7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a28838c6ae_2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63" name="Google Shape;363;g3a28838c6ae_2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a28838c6ae_2_3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69" name="Google Shape;369;g3a28838c6ae_2_3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a28838c6ae_2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75" name="Google Shape;375;g3a28838c6ae_2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992234dde0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72" name="Google Shape;72;g3992234dde0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24" name="Google Shape;12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28838c6ae_2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42" name="Google Shape;142;g3a28838c6ae_2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92234dde0_3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51" name="Google Shape;151;g3992234dde0_3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28838c6ae_3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61" name="Google Shape;161;g3a28838c6ae_3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992234dde0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82" name="Google Shape;182;g3992234dde0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0.png"/><Relationship Id="rId4" Type="http://schemas.openxmlformats.org/officeDocument/2006/relationships/image" Target="../media/image4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1"/>
              <a:buFont typeface="Arial"/>
              <a:buNone/>
              <a:defRPr b="0" i="0" sz="1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8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8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8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8"/>
          <p:cNvSpPr txBox="1"/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44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1" name="Google Shape;21;p8"/>
          <p:cNvCxnSpPr>
            <a:stCxn id="19" idx="1"/>
            <a:endCxn id="19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" name="Google Shape;22;p8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ko-KR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8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2"/>
              <a:buFont typeface="Arial"/>
              <a:buNone/>
            </a:pPr>
            <a:r>
              <a:rPr b="1" i="0" lang="ko-KR" sz="1292" u="none" cap="none" strike="noStrike">
                <a:solidFill>
                  <a:srgbClr val="34AEAA"/>
                </a:solidFill>
                <a:latin typeface="Arial"/>
                <a:ea typeface="Arial"/>
                <a:cs typeface="Arial"/>
                <a:sym typeface="Arial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8"/>
          <p:cNvSpPr txBox="1"/>
          <p:nvPr>
            <p:ph idx="1" type="body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b="1" i="0" sz="295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72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8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8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" name="Google Shape;2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9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b="0" i="0" lang="ko-KR" sz="196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b="0" i="0" sz="172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31" name="Google Shape;3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idx="1" type="body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37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8645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10"/>
          <p:cNvSpPr txBox="1"/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541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0967" lvl="0" marL="457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b="0" i="0" sz="27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0042" lvl="2" marL="1371600" marR="0" rtl="0" algn="l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b="0" i="0" sz="21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7660" lvl="3" marL="18288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7660" lvl="4" marL="22860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9755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9755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9755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9755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b="0" i="0" sz="70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3.png"/><Relationship Id="rId4" Type="http://schemas.openxmlformats.org/officeDocument/2006/relationships/image" Target="../media/image20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erpapi.com/search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33.png"/><Relationship Id="rId6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33.png"/><Relationship Id="rId6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33.png"/><Relationship Id="rId6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Relationship Id="rId4" Type="http://schemas.openxmlformats.org/officeDocument/2006/relationships/image" Target="../media/image42.png"/><Relationship Id="rId5" Type="http://schemas.openxmlformats.org/officeDocument/2006/relationships/image" Target="../media/image3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1.png"/><Relationship Id="rId4" Type="http://schemas.openxmlformats.org/officeDocument/2006/relationships/image" Target="../media/image40.png"/><Relationship Id="rId5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p9MshwAXOPZcT9TWq8AswiQGMV_fhe17/view" TargetMode="External"/><Relationship Id="rId4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5" Type="http://schemas.openxmlformats.org/officeDocument/2006/relationships/image" Target="../media/image33.png"/><Relationship Id="rId6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Relationship Id="rId4" Type="http://schemas.openxmlformats.org/officeDocument/2006/relationships/image" Target="../media/image3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Relationship Id="rId4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drive.google.com/file/d/10sRsawhFyH0RklopEcNRAOa1maiOhKW1/view" TargetMode="External"/><Relationship Id="rId4" Type="http://schemas.openxmlformats.org/officeDocument/2006/relationships/image" Target="../media/image3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LwbcXDyYWtMcgytox8wkxAwqp6JWG8Dj/view" TargetMode="External"/><Relationship Id="rId4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49" name="Google Shape;4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" name="Google Shape;50;p1"/>
          <p:cNvCxnSpPr/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1"/>
          <p:cNvSpPr txBox="1"/>
          <p:nvPr/>
        </p:nvSpPr>
        <p:spPr>
          <a:xfrm>
            <a:off x="983632" y="2223951"/>
            <a:ext cx="8245702" cy="1205049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개발자 트랙 미니프로젝트  </a:t>
            </a:r>
            <a:r>
              <a:rPr lang="ko-KR" sz="2000"/>
              <a:t>3</a:t>
            </a: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차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400"/>
              <a:t>AI 강사 Agent 구축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983632" y="3444241"/>
            <a:ext cx="4202322" cy="64443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r>
              <a:rPr b="1" lang="ko-KR" sz="3200">
                <a:solidFill>
                  <a:srgbClr val="1F6765"/>
                </a:solidFill>
              </a:rPr>
              <a:t>01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반 </a:t>
            </a:r>
            <a:r>
              <a:rPr b="1" lang="ko-KR" sz="3200">
                <a:solidFill>
                  <a:srgbClr val="1F6765"/>
                </a:solidFill>
              </a:rPr>
              <a:t>02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조</a:t>
            </a:r>
            <a:endParaRPr b="1" i="0" sz="3200" u="none" cap="none" strike="noStrike">
              <a:solidFill>
                <a:srgbClr val="1F676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92234dde0_2_24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모듈 고도화1 -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정보 분해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3992234dde0_2_24"/>
          <p:cNvSpPr txBox="1"/>
          <p:nvPr/>
        </p:nvSpPr>
        <p:spPr>
          <a:xfrm>
            <a:off x="87900" y="3722400"/>
            <a:ext cx="6333900" cy="2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&lt;고도화&gt;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-</a:t>
            </a:r>
            <a:r>
              <a:rPr lang="ko-KR" sz="1700"/>
              <a:t>기존 슬라이드 정보 state를 SlideData 클래스로 개별 저장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* SlideData 추가 state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- title : 슬라이드 제목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- images: 슬라이드 스냅샷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*State 추가 변수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-Slides: 슬라이드 정보들을 모아서 저장</a:t>
            </a:r>
            <a:endParaRPr sz="1700"/>
          </a:p>
        </p:txBody>
      </p:sp>
      <p:pic>
        <p:nvPicPr>
          <p:cNvPr id="197" name="Google Shape;197;g3992234dde0_2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675" y="1328700"/>
            <a:ext cx="2963900" cy="2314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3992234dde0_2_24"/>
          <p:cNvPicPr preferRelativeResize="0"/>
          <p:nvPr/>
        </p:nvPicPr>
        <p:blipFill rotWithShape="1">
          <a:blip r:embed="rId4">
            <a:alphaModFix/>
          </a:blip>
          <a:srcRect b="0" l="0" r="-2648" t="0"/>
          <a:stretch/>
        </p:blipFill>
        <p:spPr>
          <a:xfrm>
            <a:off x="3378325" y="1328700"/>
            <a:ext cx="3183929" cy="23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3992234dde0_2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2250" y="1166200"/>
            <a:ext cx="3731075" cy="42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3992234dde0_2_24"/>
          <p:cNvSpPr txBox="1"/>
          <p:nvPr/>
        </p:nvSpPr>
        <p:spPr>
          <a:xfrm>
            <a:off x="6593734" y="5440946"/>
            <a:ext cx="36996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*</a:t>
            </a:r>
            <a:r>
              <a:rPr lang="ko-KR" sz="1700"/>
              <a:t>기존 정보분해 함수에 for 문을 추가해</a:t>
            </a:r>
            <a:br>
              <a:rPr lang="ko-KR" sz="1700"/>
            </a:br>
            <a:r>
              <a:rPr lang="ko-KR" sz="1700"/>
              <a:t>슬라이드별 정보 분해를 SlideData에 업데이트 후 State에 다시 업데이트</a:t>
            </a:r>
            <a:endParaRPr sz="1700"/>
          </a:p>
        </p:txBody>
      </p:sp>
      <p:sp>
        <p:nvSpPr>
          <p:cNvPr id="201" name="Google Shape;201;g3992234dde0_2_24"/>
          <p:cNvSpPr/>
          <p:nvPr/>
        </p:nvSpPr>
        <p:spPr>
          <a:xfrm>
            <a:off x="6562251" y="1166197"/>
            <a:ext cx="3305400" cy="1037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202" name="Google Shape;202;g3992234dde0_2_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95166" y="1166200"/>
            <a:ext cx="873134" cy="521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3992234dde0_2_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018816" y="1472271"/>
            <a:ext cx="681600" cy="2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992234dde0_2_1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모듈 고도화1 - 페이지별 내용 생성(참조)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3992234dde0_2_10"/>
          <p:cNvSpPr/>
          <p:nvPr/>
        </p:nvSpPr>
        <p:spPr>
          <a:xfrm>
            <a:off x="251586" y="1225410"/>
            <a:ext cx="98991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500"/>
              <a:t>동작 흐름 요약</a:t>
            </a:r>
            <a:endParaRPr b="1" sz="2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500"/>
              <a:t>  </a:t>
            </a:r>
            <a:r>
              <a:rPr b="1" lang="ko-KR" sz="1700"/>
              <a:t>순서: [슬라이드 텍스트] → 제목 추출 → Google(SerpAPI) 검색 → LLM 모델 요약 → 설명문 생성</a:t>
            </a:r>
            <a:endParaRPr b="1" sz="1700"/>
          </a:p>
        </p:txBody>
      </p:sp>
      <p:graphicFrame>
        <p:nvGraphicFramePr>
          <p:cNvPr id="210" name="Google Shape;210;g3992234dde0_2_10"/>
          <p:cNvGraphicFramePr/>
          <p:nvPr/>
        </p:nvGraphicFramePr>
        <p:xfrm>
          <a:off x="419349" y="214476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2125750"/>
                <a:gridCol w="7773350"/>
              </a:tblGrid>
              <a:tr h="405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lang="ko-KR" sz="1700" u="none" cap="none" strike="noStrike">
                          <a:solidFill>
                            <a:srgbClr val="000000"/>
                          </a:solidFill>
                        </a:rPr>
                        <a:t>기능</a:t>
                      </a:r>
                      <a:endParaRPr b="0" sz="17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lang="ko-KR" sz="1700" u="none" cap="none" strike="noStrike">
                          <a:solidFill>
                            <a:srgbClr val="000000"/>
                          </a:solidFill>
                        </a:rPr>
                        <a:t>세부 내용</a:t>
                      </a:r>
                      <a:endParaRPr b="0" sz="17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1236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/>
                        <a:t>외부 정보 검색(</a:t>
                      </a:r>
                      <a:r>
                        <a:rPr lang="ko-KR" sz="1300">
                          <a:solidFill>
                            <a:schemeClr val="dk1"/>
                          </a:solidFill>
                        </a:rPr>
                        <a:t>SerpAPI)</a:t>
                      </a:r>
                      <a:endParaRPr sz="13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chemeClr val="dk1"/>
                          </a:solidFill>
                        </a:rPr>
                        <a:t>함수명 : </a:t>
                      </a:r>
                      <a:r>
                        <a:rPr lang="ko-KR" sz="1300" u="none" cap="none" strike="noStrike"/>
                        <a:t>serpapi_search_by_title()</a:t>
                      </a:r>
                      <a:endParaRPr sz="17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 u="none" cap="none" strike="noStrike"/>
                        <a:t>  -. 외부 API(</a:t>
                      </a:r>
                      <a:r>
                        <a:rPr lang="ko-KR" sz="1300" u="sng" cap="none" strike="noStrike">
                          <a:solidFill>
                            <a:srgbClr val="F49100"/>
                          </a:solidFill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https://serpapi.com/search</a:t>
                      </a:r>
                      <a:r>
                        <a:rPr lang="ko-KR" sz="1300" u="none" cap="none" strike="noStrike"/>
                        <a:t>)를 사용하여 상위 4개의 검색 결과에서 제목과 요약(snippet)을 수집</a:t>
                      </a:r>
                      <a:endParaRPr sz="13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 u="none" cap="none" strike="noStrike"/>
                        <a:t>  -. 수집된 내용을 슬라이드 보완 자료로 사용</a:t>
                      </a:r>
                      <a:endParaRPr sz="13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 u="none" cap="none" strike="noStrike"/>
                        <a:t>  -. </a:t>
                      </a:r>
                      <a:r>
                        <a:rPr lang="ko-KR" sz="1300"/>
                        <a:t>생성된 내용을 slide[“search_summary”]에 저장</a:t>
                      </a:r>
                      <a:endParaRPr sz="17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32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/>
                        <a:t>LLM 기반 설명문 생성</a:t>
                      </a:r>
                      <a:endParaRPr sz="13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chemeClr val="dk1"/>
                          </a:solidFill>
                        </a:rPr>
                        <a:t>함수명 : </a:t>
                      </a:r>
                      <a:r>
                        <a:rPr lang="ko-KR" sz="1300" u="none" cap="none" strike="noStrike"/>
                        <a:t>node_generate_page_control()</a:t>
                      </a:r>
                      <a:endParaRPr sz="17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 u="none" cap="none" strike="noStrike"/>
                        <a:t>  -. 슬라이드 내부 텍스트, 표, 이미지와 외부 검색을 종합하여 요약 설명문 생성(GPT 모델 사용)</a:t>
                      </a:r>
                      <a:endParaRPr sz="13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300"/>
                        <a:t>  -. 생성된 내용을 slide[“page_content”]에 저장</a:t>
                      </a:r>
                      <a:endParaRPr sz="13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11" name="Google Shape;211;g3992234dde0_2_10"/>
          <p:cNvSpPr txBox="1"/>
          <p:nvPr/>
        </p:nvSpPr>
        <p:spPr>
          <a:xfrm>
            <a:off x="315675" y="4887969"/>
            <a:ext cx="720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</a:rPr>
              <a:t>slide[“page_content”]</a:t>
            </a:r>
            <a:r>
              <a:rPr b="1" lang="ko-KR" sz="1600">
                <a:solidFill>
                  <a:schemeClr val="dk1"/>
                </a:solidFill>
              </a:rPr>
              <a:t>에 저장된 내용 예시 (TITLE : 모델 모니터링 아키텍쳐) </a:t>
            </a:r>
            <a:endParaRPr b="1" sz="2000"/>
          </a:p>
        </p:txBody>
      </p:sp>
      <p:sp>
        <p:nvSpPr>
          <p:cNvPr id="212" name="Google Shape;212;g3992234dde0_2_10"/>
          <p:cNvSpPr txBox="1"/>
          <p:nvPr/>
        </p:nvSpPr>
        <p:spPr>
          <a:xfrm>
            <a:off x="314487" y="5226660"/>
            <a:ext cx="93642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50">
                <a:solidFill>
                  <a:srgbClr val="E3E3E3"/>
                </a:solidFill>
                <a:highlight>
                  <a:srgbClr val="282A2C"/>
                </a:highlight>
              </a:rPr>
              <a:t>'page_content': [전체 슬라이드 설명문]  \n이 슬라이드는 모델 모니터링 아키텍처의 두 가지 접근 방식을 설명하고 있습니다. 배치 모니터링은 정기적으로 데이터를 분석하여 운영 비용이 낮지만, 이상 탐지에 지연이 발생할 수 있습니다. 반면, 실시간 모니터링은 데이터가 발생하는 즉시 분석하여 품질 지표를 즉각적으로 업데이트하지만, 높은 비용과 복잡한 인프라가 요구됩니다. 이러한 차이를 시각적으로 나타내는 이미지와 비교 표를 통해 두 방식의 특성과 한계를 쉽게 이해할 수 있도록 구성되어 있습니다. 이 정보를 바탕으로 적절한 모니터링 방식을 선택하는 데 도움을 줄 수 있습니다.'}]}</a:t>
            </a:r>
            <a:endParaRPr sz="1250">
              <a:solidFill>
                <a:srgbClr val="E3E3E3"/>
              </a:solidFill>
              <a:highlight>
                <a:srgbClr val="282A2C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E3E3E3"/>
              </a:solidFill>
              <a:highlight>
                <a:srgbClr val="282A2C"/>
              </a:highlight>
            </a:endParaRPr>
          </a:p>
        </p:txBody>
      </p:sp>
      <p:pic>
        <p:nvPicPr>
          <p:cNvPr id="213" name="Google Shape;213;g3992234dde0_2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95166" y="1166200"/>
            <a:ext cx="873134" cy="521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3992234dde0_2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25782" y="1847463"/>
            <a:ext cx="681600" cy="2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992234dde0_2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43657" y="2222902"/>
            <a:ext cx="681600" cy="2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992234dde0_2_3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모듈 고도화1 -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강의 스크립트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생성(참조)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1" name="Google Shape;221;g3992234dde0_2_37"/>
          <p:cNvGraphicFramePr/>
          <p:nvPr/>
        </p:nvGraphicFramePr>
        <p:xfrm>
          <a:off x="387888" y="128139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1559775"/>
                <a:gridCol w="5703750"/>
              </a:tblGrid>
              <a:tr h="27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900">
                          <a:solidFill>
                            <a:srgbClr val="000000"/>
                          </a:solidFill>
                        </a:rPr>
                        <a:t>구분</a:t>
                      </a:r>
                      <a:endParaRPr sz="19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세부 내용</a:t>
                      </a:r>
                      <a:endParaRPr sz="19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680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5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첫 슬라이드</a:t>
                      </a:r>
                      <a:endParaRPr sz="15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500"/>
                        <a:t>조건 :  idx = 0</a:t>
                      </a:r>
                      <a:r>
                        <a:rPr b="1" lang="ko-KR" sz="15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9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5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 -. </a:t>
                      </a:r>
                      <a:r>
                        <a:rPr lang="ko-KR" sz="1500"/>
                        <a:t>안내 멘트 &amp; 소개 멘트 추가 예시) “안녕하세요. 오늘은 ~” </a:t>
                      </a:r>
                      <a:endParaRPr sz="15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0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500"/>
                        <a:t>중간 슬라이드</a:t>
                      </a:r>
                      <a:endParaRPr sz="15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500"/>
                        <a:t>앞뒤 슬라이드를 고려하여 맥락 연결</a:t>
                      </a:r>
                      <a:endParaRPr b="1" sz="15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500"/>
                        <a:t>  -. 각 슬라이드 별 주제에 맞게 멘트 생성</a:t>
                      </a:r>
                      <a:r>
                        <a:rPr b="1" lang="ko-KR" sz="1500"/>
                        <a:t> </a:t>
                      </a:r>
                      <a:endParaRPr b="1" sz="15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65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5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마지막 슬라이드</a:t>
                      </a:r>
                      <a:endParaRPr sz="15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500"/>
                        <a:t>조건 : idx = len() - 1</a:t>
                      </a:r>
                      <a:endParaRPr sz="19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5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 </a:t>
                      </a:r>
                      <a:r>
                        <a:rPr lang="ko-KR" sz="1500"/>
                        <a:t>- “</a:t>
                      </a:r>
                      <a:r>
                        <a:rPr lang="ko-KR" sz="1500"/>
                        <a:t>이상으로 강의를 마치겠습니다. 감사합니다.” 마무리 멘트 추가</a:t>
                      </a:r>
                      <a:endParaRPr sz="15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22" name="Google Shape;222;g3992234dde0_2_37"/>
          <p:cNvSpPr txBox="1"/>
          <p:nvPr/>
        </p:nvSpPr>
        <p:spPr>
          <a:xfrm>
            <a:off x="300413" y="3899784"/>
            <a:ext cx="96825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50">
                <a:solidFill>
                  <a:srgbClr val="E3E3E3"/>
                </a:solidFill>
                <a:highlight>
                  <a:srgbClr val="282A2C"/>
                </a:highlight>
              </a:rPr>
              <a:t>'script': '안녕하세요. 오늘은 모델 성능 모니터링에 대해 살펴보겠습니다. 머신러닝 모델이 실제 환경에서 얼마나 잘 작동하는지를 지속적으로 추적하고 평가하는 이 과정은 매우 중요합니다. 모델이 배포된 이후에는 품질 저하, 데이터 문제, 혹은 사용 환경의 변화와 같은 다양한 위험 요소에 직면할 수 있습니다.</a:t>
            </a:r>
            <a:endParaRPr sz="1250">
              <a:solidFill>
                <a:srgbClr val="E3E3E3"/>
              </a:solidFill>
              <a:highlight>
                <a:srgbClr val="282A2C"/>
              </a:highlight>
            </a:endParaRPr>
          </a:p>
        </p:txBody>
      </p:sp>
      <p:sp>
        <p:nvSpPr>
          <p:cNvPr id="223" name="Google Shape;223;g3992234dde0_2_37"/>
          <p:cNvSpPr txBox="1"/>
          <p:nvPr/>
        </p:nvSpPr>
        <p:spPr>
          <a:xfrm>
            <a:off x="461288" y="3686919"/>
            <a:ext cx="53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예시) </a:t>
            </a:r>
            <a:r>
              <a:rPr b="1" lang="ko-KR" sz="1200">
                <a:solidFill>
                  <a:schemeClr val="dk1"/>
                </a:solidFill>
              </a:rPr>
              <a:t>시작 슬라이드</a:t>
            </a:r>
            <a:r>
              <a:rPr b="1" lang="ko-KR" sz="1200">
                <a:solidFill>
                  <a:schemeClr val="dk1"/>
                </a:solidFill>
              </a:rPr>
              <a:t> </a:t>
            </a:r>
            <a:endParaRPr b="1" sz="1600"/>
          </a:p>
        </p:txBody>
      </p:sp>
      <p:sp>
        <p:nvSpPr>
          <p:cNvPr id="224" name="Google Shape;224;g3992234dde0_2_37"/>
          <p:cNvSpPr txBox="1"/>
          <p:nvPr/>
        </p:nvSpPr>
        <p:spPr>
          <a:xfrm>
            <a:off x="461288" y="4620737"/>
            <a:ext cx="53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예시) </a:t>
            </a:r>
            <a:r>
              <a:rPr b="1" lang="ko-KR" sz="1200">
                <a:solidFill>
                  <a:schemeClr val="dk1"/>
                </a:solidFill>
              </a:rPr>
              <a:t>중간 슬라이드 </a:t>
            </a:r>
            <a:endParaRPr b="1" sz="1600"/>
          </a:p>
        </p:txBody>
      </p:sp>
      <p:sp>
        <p:nvSpPr>
          <p:cNvPr id="225" name="Google Shape;225;g3992234dde0_2_37"/>
          <p:cNvSpPr txBox="1"/>
          <p:nvPr/>
        </p:nvSpPr>
        <p:spPr>
          <a:xfrm>
            <a:off x="440315" y="5523095"/>
            <a:ext cx="53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예시) </a:t>
            </a:r>
            <a:r>
              <a:rPr b="1" lang="ko-KR" sz="1200">
                <a:solidFill>
                  <a:schemeClr val="dk1"/>
                </a:solidFill>
              </a:rPr>
              <a:t>마지막 슬라이드 </a:t>
            </a:r>
            <a:r>
              <a:rPr b="1" lang="ko-KR" sz="1200">
                <a:solidFill>
                  <a:schemeClr val="dk1"/>
                </a:solidFill>
              </a:rPr>
              <a:t> </a:t>
            </a:r>
            <a:endParaRPr b="1" sz="1600"/>
          </a:p>
        </p:txBody>
      </p:sp>
      <p:sp>
        <p:nvSpPr>
          <p:cNvPr id="226" name="Google Shape;226;g3992234dde0_2_37"/>
          <p:cNvSpPr txBox="1"/>
          <p:nvPr/>
        </p:nvSpPr>
        <p:spPr>
          <a:xfrm>
            <a:off x="300413" y="4823121"/>
            <a:ext cx="96825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50">
                <a:solidFill>
                  <a:srgbClr val="E3E3E3"/>
                </a:solidFill>
                <a:highlight>
                  <a:srgbClr val="282A2C"/>
                </a:highlight>
              </a:rPr>
              <a:t>'script': '모델 성능 모니터링의 중요성을 살펴본 후, 이제 머신러닝 모델에 영향을 줄 수 있는 주요 요인에 대해 이야기하겠습니다. 이번 슬라이드는 개념 변화, 즉 Concept Drift에 초점을 맞추고 있습니다. 개념 변화란 시간이 지남에 따라 데이터 변수나 패턴 간의 관계가 변화할 수 있다는 의미입니다.  </a:t>
            </a:r>
            <a:endParaRPr sz="1250">
              <a:solidFill>
                <a:srgbClr val="E3E3E3"/>
              </a:solidFill>
              <a:highlight>
                <a:srgbClr val="282A2C"/>
              </a:highlight>
            </a:endParaRPr>
          </a:p>
        </p:txBody>
      </p:sp>
      <p:sp>
        <p:nvSpPr>
          <p:cNvPr id="227" name="Google Shape;227;g3992234dde0_2_37"/>
          <p:cNvSpPr txBox="1"/>
          <p:nvPr/>
        </p:nvSpPr>
        <p:spPr>
          <a:xfrm>
            <a:off x="283028" y="5715028"/>
            <a:ext cx="10175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50">
                <a:solidFill>
                  <a:srgbClr val="E3E3E3"/>
                </a:solidFill>
                <a:highlight>
                  <a:srgbClr val="282A2C"/>
                </a:highlight>
              </a:rPr>
              <a:t>또한, 표를 통해 배치 모니터링과 실시간 모니터링의 주요 차이점을 비교할 수 있습니다. \n\n결론적으로, 모델 모니터링 아키텍처는 머신러닝 모델의 성능을 유지하고 개선하는 데 있어 매우 중요한 요소입니다. 각 방식의 장단점을 고려하여 적절한 모니터링 방식을 선택하는 것이 필요합니다. \n\n이상으로 강의를 마치겠습니다. 감사합니다.</a:t>
            </a:r>
            <a:endParaRPr sz="1250">
              <a:solidFill>
                <a:srgbClr val="E3E3E3"/>
              </a:solidFill>
              <a:highlight>
                <a:srgbClr val="282A2C"/>
              </a:highlight>
            </a:endParaRPr>
          </a:p>
        </p:txBody>
      </p:sp>
      <p:pic>
        <p:nvPicPr>
          <p:cNvPr id="228" name="Google Shape;228;g3992234dde0_2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5166" y="1166200"/>
            <a:ext cx="873134" cy="521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3992234dde0_2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37598" y="2600174"/>
            <a:ext cx="681600" cy="2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992234dde0_0_0"/>
          <p:cNvSpPr/>
          <p:nvPr/>
        </p:nvSpPr>
        <p:spPr>
          <a:xfrm>
            <a:off x="212500" y="1161475"/>
            <a:ext cx="50832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def </a:t>
            </a:r>
            <a:r>
              <a:rPr b="1" lang="ko-KR" sz="1800"/>
              <a:t>node_genrate_script_with_context</a:t>
            </a:r>
            <a:endParaRPr b="1" i="0" sz="1800" u="none" cap="none" strike="noStrike">
              <a:solidFill>
                <a:srgbClr val="000000"/>
              </a:solidFill>
            </a:endParaRPr>
          </a:p>
        </p:txBody>
      </p:sp>
      <p:sp>
        <p:nvSpPr>
          <p:cNvPr id="235" name="Google Shape;235;g3992234dde0_0_0"/>
          <p:cNvSpPr/>
          <p:nvPr/>
        </p:nvSpPr>
        <p:spPr>
          <a:xfrm>
            <a:off x="4753525" y="1910237"/>
            <a:ext cx="37815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&gt; </a:t>
            </a:r>
            <a:r>
              <a:rPr b="1" lang="ko-KR" sz="1800"/>
              <a:t>요약</a:t>
            </a:r>
            <a:endParaRPr b="1" i="0" sz="1600" u="none" cap="none" strike="noStrike">
              <a:solidFill>
                <a:srgbClr val="000000"/>
              </a:solidFill>
            </a:endParaRPr>
          </a:p>
        </p:txBody>
      </p:sp>
      <p:sp>
        <p:nvSpPr>
          <p:cNvPr id="236" name="Google Shape;236;g3992234dde0_0_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모듈 고도화1 - 강의 스크립트 생성(참조)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3992234dde0_0_0"/>
          <p:cNvSpPr/>
          <p:nvPr/>
        </p:nvSpPr>
        <p:spPr>
          <a:xfrm>
            <a:off x="4679350" y="2204557"/>
            <a:ext cx="61215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ko-KR" sz="1600"/>
              <a:t>문맥 연결성 유지 : prev_context 활용</a:t>
            </a:r>
            <a:endParaRPr sz="1600"/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ko-KR" sz="1600">
                <a:solidFill>
                  <a:schemeClr val="dk1"/>
                </a:solidFill>
              </a:rPr>
              <a:t>슬라이드 타입별 세분화 처리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ko-KR" sz="1600">
                <a:solidFill>
                  <a:schemeClr val="dk1"/>
                </a:solidFill>
              </a:rPr>
              <a:t>완결형 문장 보장 : “...” 으로 끝나는 불완전 문장 보정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ko-KR" sz="1600">
                <a:solidFill>
                  <a:schemeClr val="dk1"/>
                </a:solidFill>
              </a:rPr>
              <a:t>에러 대응 : GPT 응답이 없거나 실패 시 Exception 처리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ko-KR" sz="1600">
                <a:solidFill>
                  <a:schemeClr val="dk1"/>
                </a:solidFill>
              </a:rPr>
              <a:t>결과 구조화 : 슬라이드 별 스크립트 파일 저장 후 state에 누적</a:t>
            </a:r>
            <a:endParaRPr sz="1600"/>
          </a:p>
        </p:txBody>
      </p:sp>
      <p:pic>
        <p:nvPicPr>
          <p:cNvPr id="238" name="Google Shape;238;g3992234dde0_0_0"/>
          <p:cNvPicPr preferRelativeResize="0"/>
          <p:nvPr/>
        </p:nvPicPr>
        <p:blipFill rotWithShape="1">
          <a:blip r:embed="rId3">
            <a:alphaModFix/>
          </a:blip>
          <a:srcRect b="61219" l="0" r="11598" t="0"/>
          <a:stretch/>
        </p:blipFill>
        <p:spPr>
          <a:xfrm>
            <a:off x="212550" y="1652914"/>
            <a:ext cx="4540975" cy="1710463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3992234dde0_0_0"/>
          <p:cNvSpPr/>
          <p:nvPr/>
        </p:nvSpPr>
        <p:spPr>
          <a:xfrm>
            <a:off x="9268310" y="1588337"/>
            <a:ext cx="2529000" cy="9030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p</a:t>
            </a:r>
            <a:r>
              <a:rPr lang="ko-KR" sz="1300"/>
              <a:t>rev_context를 통하여 </a:t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이전 page의 문맥을 읽어와서 </a:t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각 페이지가 독립적이 아닌, </a:t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유기적으로 이어질 수 있도록 구성 </a:t>
            </a:r>
            <a:r>
              <a:rPr lang="ko-KR" sz="1100"/>
              <a:t> </a:t>
            </a:r>
            <a:r>
              <a:rPr lang="ko-KR" sz="1100"/>
              <a:t>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g3992234dde0_0_0"/>
          <p:cNvPicPr preferRelativeResize="0"/>
          <p:nvPr/>
        </p:nvPicPr>
        <p:blipFill rotWithShape="1">
          <a:blip r:embed="rId3">
            <a:alphaModFix/>
          </a:blip>
          <a:srcRect b="0" l="0" r="4187" t="39478"/>
          <a:stretch/>
        </p:blipFill>
        <p:spPr>
          <a:xfrm>
            <a:off x="212550" y="3441739"/>
            <a:ext cx="4540975" cy="246289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3992234dde0_0_0"/>
          <p:cNvSpPr/>
          <p:nvPr/>
        </p:nvSpPr>
        <p:spPr>
          <a:xfrm>
            <a:off x="4831500" y="3569837"/>
            <a:ext cx="2529000" cy="1314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슬라이드 종류별로 프롬프트 동적으로 구성 시, 문체 유지 및 문장 완결성 강조</a:t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/>
              <a:t>=&gt; 스크립트 파일 저장 시에도 이전 슬라이드 요약 데이터를 다음 슬라이드에 전달</a:t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42" name="Google Shape;242;g3992234dde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752" y="3569837"/>
            <a:ext cx="4433415" cy="1929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g3992234dde0_0_0"/>
          <p:cNvCxnSpPr>
            <a:stCxn id="237" idx="0"/>
            <a:endCxn id="239" idx="1"/>
          </p:cNvCxnSpPr>
          <p:nvPr/>
        </p:nvCxnSpPr>
        <p:spPr>
          <a:xfrm rot="-5400000">
            <a:off x="8421850" y="1358107"/>
            <a:ext cx="164700" cy="15282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g3992234dde0_0_0"/>
          <p:cNvCxnSpPr>
            <a:endCxn id="241" idx="0"/>
          </p:cNvCxnSpPr>
          <p:nvPr/>
        </p:nvCxnSpPr>
        <p:spPr>
          <a:xfrm flipH="1">
            <a:off x="6096000" y="3292637"/>
            <a:ext cx="762000" cy="277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992234dde0_0_63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모듈 고도화2 -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음성 변환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(참조)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0" name="Google Shape;250;g3992234dde0_0_63"/>
          <p:cNvGraphicFramePr/>
          <p:nvPr/>
        </p:nvGraphicFramePr>
        <p:xfrm>
          <a:off x="242281" y="32651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1200450"/>
                <a:gridCol w="2874175"/>
                <a:gridCol w="5905525"/>
              </a:tblGrid>
              <a:tr h="346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>
                          <a:solidFill>
                            <a:srgbClr val="000000"/>
                          </a:solidFill>
                        </a:rPr>
                        <a:t>구분</a:t>
                      </a:r>
                      <a:endParaRPr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rgbClr val="000000"/>
                          </a:solidFill>
                        </a:rPr>
                        <a:t>주요 코드</a:t>
                      </a:r>
                      <a:endParaRPr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세부 내용</a:t>
                      </a:r>
                      <a:endParaRPr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536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/>
                        <a:t>입력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prompt, voice, work_dir, slides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/>
                        <a:t>- state 객체에서 음성 설정(voice), 작업 폴더, 슬라이드 정보 불러오기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/>
                        <a:t>- 현재 슬라이드 인덱스(slide_index) 확인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42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모델 생성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client = OpenAI()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 OpenAI API 클라이언트 초기화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 이후 음성합성 모델(TTS_MODEL) 호출에 사용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36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음성 생성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client.audio.speech.with_streaming_response.create(...)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OpenAI TTS API를 통해 입력 텍스트(script)를 실시간 스트리밍 방식으로 음성 변환(지정한 voice 톤으로 음성 합성)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36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파일 저장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response.stream_to_file(audio_path)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- 합성된 음성을 mp3 파일로 저장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narration_slide(idx).mp3 형식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36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/>
                        <a:t>결과 반영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slide[‘audio’] = audio_path -&gt; state.update(...)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/>
                        <a:t>- 생성된 오디오 경로를 슬라이드 별 데이터에 삽입(</a:t>
                      </a:r>
                      <a:r>
                        <a:rPr lang="ko-KR" sz="1200"/>
                        <a:t>각 슬라이드 객체에 slide[“audio”] 경로 추가) 후 업데이트 된 상태 다음 노드로 전달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251" name="Google Shape;251;g3992234dde0_0_63"/>
          <p:cNvPicPr preferRelativeResize="0"/>
          <p:nvPr/>
        </p:nvPicPr>
        <p:blipFill rotWithShape="1">
          <a:blip r:embed="rId3">
            <a:alphaModFix/>
          </a:blip>
          <a:srcRect b="-10705" l="0" r="-4865" t="0"/>
          <a:stretch/>
        </p:blipFill>
        <p:spPr>
          <a:xfrm>
            <a:off x="242275" y="1212249"/>
            <a:ext cx="4843550" cy="142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3992234dde0_0_63"/>
          <p:cNvSpPr/>
          <p:nvPr/>
        </p:nvSpPr>
        <p:spPr>
          <a:xfrm>
            <a:off x="242275" y="2539903"/>
            <a:ext cx="43383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&gt; TTS_MODEL 을 사용해 슬라이드 스크립트를 실시간으로 음성파일(.mp3)로 변환 후 저장</a:t>
            </a:r>
            <a:endParaRPr sz="1600"/>
          </a:p>
        </p:txBody>
      </p:sp>
      <p:pic>
        <p:nvPicPr>
          <p:cNvPr id="253" name="Google Shape;253;g3992234dde0_0_63"/>
          <p:cNvPicPr preferRelativeResize="0"/>
          <p:nvPr/>
        </p:nvPicPr>
        <p:blipFill rotWithShape="1">
          <a:blip r:embed="rId4">
            <a:alphaModFix/>
          </a:blip>
          <a:srcRect b="8817" l="0" r="0" t="0"/>
          <a:stretch/>
        </p:blipFill>
        <p:spPr>
          <a:xfrm>
            <a:off x="5327050" y="1212275"/>
            <a:ext cx="3154650" cy="1210588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3992234dde0_0_63"/>
          <p:cNvSpPr/>
          <p:nvPr/>
        </p:nvSpPr>
        <p:spPr>
          <a:xfrm>
            <a:off x="5327049" y="2518926"/>
            <a:ext cx="54213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&gt; 생성된 음성 파일 경로를 현재 슬라이드 데이터(state[“slides”])에 저장하고,</a:t>
            </a:r>
            <a:br>
              <a:rPr lang="ko-KR" sz="1600"/>
            </a:br>
            <a:r>
              <a:rPr lang="ko-KR" sz="1600"/>
              <a:t>다음 단계(영상 생성 등)에서 활용할 수 있도록 state 갱신</a:t>
            </a:r>
            <a:endParaRPr sz="1600"/>
          </a:p>
        </p:txBody>
      </p:sp>
      <p:pic>
        <p:nvPicPr>
          <p:cNvPr id="255" name="Google Shape;255;g3992234dde0_0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82677" y="1136400"/>
            <a:ext cx="879975" cy="52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3992234dde0_0_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94450" y="3043425"/>
            <a:ext cx="334275" cy="3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a28838c6ae_2_1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톤 보정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g3a28838c6ae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00" y="2040804"/>
            <a:ext cx="3171825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3a28838c6ae_2_11"/>
          <p:cNvSpPr/>
          <p:nvPr/>
        </p:nvSpPr>
        <p:spPr>
          <a:xfrm>
            <a:off x="546000" y="1450687"/>
            <a:ext cx="37815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&gt; </a:t>
            </a:r>
            <a:r>
              <a:rPr b="1" lang="ko-KR" sz="1800"/>
              <a:t>톤 보정 핵심 코드 및 설명</a:t>
            </a:r>
            <a:endParaRPr b="1" i="0" sz="1600" u="none" cap="none" strike="noStrike">
              <a:solidFill>
                <a:srgbClr val="000000"/>
              </a:solidFill>
            </a:endParaRPr>
          </a:p>
        </p:txBody>
      </p:sp>
      <p:sp>
        <p:nvSpPr>
          <p:cNvPr id="264" name="Google Shape;264;g3a28838c6ae_2_11"/>
          <p:cNvSpPr/>
          <p:nvPr/>
        </p:nvSpPr>
        <p:spPr>
          <a:xfrm>
            <a:off x="4110700" y="1883895"/>
            <a:ext cx="61215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- 매 슬라이드마다 새로운 OpenAI() 인스턴스를 만들면 TTS 세션이 리셋되어 음색, 억양, 속도가 미묘하게 달라질 수 있음.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- 따라서 전역 단위로 한 번만 초기화해 모든 슬라이드가 같은 세션과 음성 파라미터 공유하도록 함.</a:t>
            </a:r>
            <a:endParaRPr sz="1600"/>
          </a:p>
        </p:txBody>
      </p:sp>
      <p:pic>
        <p:nvPicPr>
          <p:cNvPr id="265" name="Google Shape;265;g3a28838c6ae_2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000" y="3386978"/>
            <a:ext cx="5892956" cy="245794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3a28838c6ae_2_11"/>
          <p:cNvSpPr/>
          <p:nvPr/>
        </p:nvSpPr>
        <p:spPr>
          <a:xfrm>
            <a:off x="6700693" y="3564300"/>
            <a:ext cx="3598800" cy="21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- 모델(TTS_MODEL)과 음성(voice) 고정시켜 슬라이드 별 호출마다 동일한 합성 파라미터를 사용하도록 함.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- 이를 통해 모델이 매번 새로운 억양이나 발화 스타일 생성 방지 가능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- 전체 영상에서 톤, 속도, 피치의 일관성 확보 가능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67" name="Google Shape;267;g3a28838c6ae_2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82677" y="1136400"/>
            <a:ext cx="879975" cy="52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3a28838c6ae_2_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94450" y="3043425"/>
            <a:ext cx="334275" cy="3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992234dde0_0_58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모듈 고도화2 - 영상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제작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(참조)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4" name="Google Shape;274;g3992234dde0_0_58"/>
          <p:cNvGraphicFramePr/>
          <p:nvPr/>
        </p:nvGraphicFramePr>
        <p:xfrm>
          <a:off x="4328596" y="12186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1240000"/>
                <a:gridCol w="4932975"/>
              </a:tblGrid>
              <a:tr h="38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>
                          <a:solidFill>
                            <a:srgbClr val="000000"/>
                          </a:solidFill>
                        </a:rPr>
                        <a:t>구분</a:t>
                      </a:r>
                      <a:endParaRPr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세부 내용</a:t>
                      </a:r>
                      <a:endParaRPr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874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입력</a:t>
                      </a:r>
                      <a:endParaRPr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변수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 - </a:t>
                      </a:r>
                      <a:r>
                        <a:rPr lang="ko-KR" sz="1600"/>
                        <a:t> slide.get(‘audio’, ‘’)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 -  slude.get(‘slide_image’)</a:t>
                      </a:r>
                      <a:endParaRPr sz="16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5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경로 검증</a:t>
                      </a:r>
                      <a:endParaRPr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</a:rPr>
                        <a:t>파일이 실제 존재하는지 확인, 없으면 오류 처리 </a:t>
                      </a:r>
                      <a:endParaRPr sz="16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53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비디오 생성 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이미지 + 오디오 -&gt; (출력) 슬라이드 강의 영상</a:t>
                      </a:r>
                      <a:endParaRPr sz="16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파일 저장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outputpath: </a:t>
                      </a:r>
                      <a:r>
                        <a:rPr lang="ko-KR" sz="1600"/>
                        <a:t>동영상 파일을 지정된 경로로 저장 </a:t>
                      </a:r>
                      <a:endParaRPr sz="16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9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결과 반영</a:t>
                      </a:r>
                      <a:endParaRPr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600"/>
                        <a:t>생성한 영상 경로를 슬라이드 객체에 추가 및 state 적용 </a:t>
                      </a:r>
                      <a:endParaRPr sz="16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275" name="Google Shape;275;g3992234dde0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00" y="5145625"/>
            <a:ext cx="6172975" cy="1391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3992234dde0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00" y="1218626"/>
            <a:ext cx="3881250" cy="228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3992234dde0_0_58"/>
          <p:cNvSpPr txBox="1"/>
          <p:nvPr/>
        </p:nvSpPr>
        <p:spPr>
          <a:xfrm>
            <a:off x="6485469" y="5145635"/>
            <a:ext cx="48993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Render_mp4</a:t>
            </a:r>
            <a:r>
              <a:rPr lang="ko-KR" sz="1600"/>
              <a:t>를 활용하여 생성된 tts와 이미지를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하나의 mp4파일로 제작하여 output_path로 출력 </a:t>
            </a:r>
            <a:endParaRPr sz="1600"/>
          </a:p>
        </p:txBody>
      </p:sp>
      <p:sp>
        <p:nvSpPr>
          <p:cNvPr id="278" name="Google Shape;278;g3992234dde0_0_58"/>
          <p:cNvSpPr txBox="1"/>
          <p:nvPr/>
        </p:nvSpPr>
        <p:spPr>
          <a:xfrm>
            <a:off x="315675" y="3502400"/>
            <a:ext cx="4012800" cy="14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현재 상태에서 슬라이드와 선택된 인덱스에 해당하는 슬라이드 이미지와 오디오 경로 추출</a:t>
            </a:r>
            <a:endParaRPr sz="1600"/>
          </a:p>
        </p:txBody>
      </p:sp>
      <p:pic>
        <p:nvPicPr>
          <p:cNvPr id="279" name="Google Shape;279;g3992234dde0_0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82677" y="1136400"/>
            <a:ext cx="879975" cy="52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3992234dde0_0_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89645" y="3413409"/>
            <a:ext cx="551775" cy="3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a28838c6ae_2_99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요약 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g3a28838c6ae_2_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2027" y="1196475"/>
            <a:ext cx="879975" cy="525299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a28838c6ae_2_99"/>
          <p:cNvSpPr txBox="1"/>
          <p:nvPr/>
        </p:nvSpPr>
        <p:spPr>
          <a:xfrm>
            <a:off x="8743625" y="4148650"/>
            <a:ext cx="2015400" cy="1347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그래프 수정</a:t>
            </a:r>
            <a:br>
              <a:rPr lang="ko-KR"/>
            </a:br>
            <a:r>
              <a:rPr lang="ko-KR"/>
              <a:t>- concat 이전에 요약 스크립트, 영상 생성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 </a:t>
            </a:r>
            <a:r>
              <a:rPr lang="ko-KR"/>
              <a:t>최종 영상 생성 후에 강의요약본pdf 생성</a:t>
            </a:r>
            <a:endParaRPr/>
          </a:p>
        </p:txBody>
      </p:sp>
      <p:sp>
        <p:nvSpPr>
          <p:cNvPr id="288" name="Google Shape;288;g3a28838c6ae_2_99"/>
          <p:cNvSpPr/>
          <p:nvPr/>
        </p:nvSpPr>
        <p:spPr>
          <a:xfrm>
            <a:off x="11421000" y="3883000"/>
            <a:ext cx="771000" cy="18786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9" name="Google Shape;289;g3a28838c6ae_2_99"/>
          <p:cNvCxnSpPr>
            <a:stCxn id="287" idx="3"/>
            <a:endCxn id="288" idx="1"/>
          </p:cNvCxnSpPr>
          <p:nvPr/>
        </p:nvCxnSpPr>
        <p:spPr>
          <a:xfrm>
            <a:off x="10759025" y="4822300"/>
            <a:ext cx="662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0" name="Google Shape;290;g3a28838c6ae_2_99" title="스크린샷 2025-11-12 오후 2.11.4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425" y="1333488"/>
            <a:ext cx="2780649" cy="395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3a28838c6ae_2_99"/>
          <p:cNvSpPr txBox="1"/>
          <p:nvPr/>
        </p:nvSpPr>
        <p:spPr>
          <a:xfrm>
            <a:off x="1276425" y="5284947"/>
            <a:ext cx="27807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[generate_summary_text]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각 슬라이드의 강의대본을 전체로 모아, 마지막 핵심 내용만 강조하여 언급하도록 스크립트 생성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g3a28838c6ae_2_99" title="스크린샷 2025-11-12 오후 2.12.0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5838" y="2321238"/>
            <a:ext cx="2860326" cy="218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3a28838c6ae_2_99"/>
          <p:cNvSpPr txBox="1"/>
          <p:nvPr/>
        </p:nvSpPr>
        <p:spPr>
          <a:xfrm>
            <a:off x="4665838" y="4510795"/>
            <a:ext cx="2860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[summary_tts]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작성한 마지막 핵심내용 강조 스크립트에 대한 tts 생성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a28838c6ae_15_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요약 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g3a28838c6ae_15_0" title="스크린샷 2025-11-12 오후 2.12.3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375" y="2213030"/>
            <a:ext cx="2860324" cy="214410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3a28838c6ae_15_0"/>
          <p:cNvSpPr txBox="1"/>
          <p:nvPr/>
        </p:nvSpPr>
        <p:spPr>
          <a:xfrm>
            <a:off x="1173425" y="4406922"/>
            <a:ext cx="28602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[summary_video]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요약 tts 기반, 단순 마무리 이미지에서 재생되도록 (단독) 요약 영상 생성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g3a28838c6ae_15_0" title="스크린샷 2025-11-12 오후 2.12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675" y="2213025"/>
            <a:ext cx="2780649" cy="200581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3a28838c6ae_15_0"/>
          <p:cNvSpPr txBox="1"/>
          <p:nvPr/>
        </p:nvSpPr>
        <p:spPr>
          <a:xfrm>
            <a:off x="4687900" y="4218846"/>
            <a:ext cx="2860200" cy="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[concat]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기존 슬라이드 별 영상 + 요약 영상을 모두 병합한 최종 영상 생성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g3a28838c6ae_15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2027" y="1196475"/>
            <a:ext cx="879975" cy="5252998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3a28838c6ae_15_0"/>
          <p:cNvSpPr txBox="1"/>
          <p:nvPr/>
        </p:nvSpPr>
        <p:spPr>
          <a:xfrm>
            <a:off x="8743625" y="4148650"/>
            <a:ext cx="2015400" cy="1347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그래프 수정</a:t>
            </a:r>
            <a:br>
              <a:rPr lang="ko-KR"/>
            </a:br>
            <a:r>
              <a:rPr lang="ko-KR"/>
              <a:t>- concat 이전에 요약 스크립트, 영상 생성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 최종 영상 생성 후에 강의요약본pdf 생성</a:t>
            </a:r>
            <a:endParaRPr/>
          </a:p>
        </p:txBody>
      </p:sp>
      <p:sp>
        <p:nvSpPr>
          <p:cNvPr id="305" name="Google Shape;305;g3a28838c6ae_15_0"/>
          <p:cNvSpPr/>
          <p:nvPr/>
        </p:nvSpPr>
        <p:spPr>
          <a:xfrm>
            <a:off x="11421000" y="3883000"/>
            <a:ext cx="771000" cy="18786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g3a28838c6ae_15_0"/>
          <p:cNvCxnSpPr>
            <a:stCxn id="304" idx="3"/>
            <a:endCxn id="305" idx="1"/>
          </p:cNvCxnSpPr>
          <p:nvPr/>
        </p:nvCxnSpPr>
        <p:spPr>
          <a:xfrm>
            <a:off x="10759025" y="4822300"/>
            <a:ext cx="662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a28838c6ae_2_256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요약 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2" name="Google Shape;312;g3a28838c6ae_2_256" title="다운로드 (2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1150" y="1303700"/>
            <a:ext cx="8513026" cy="478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28838c6ae_2_1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a28838c6ae_2_17"/>
          <p:cNvSpPr/>
          <p:nvPr/>
        </p:nvSpPr>
        <p:spPr>
          <a:xfrm>
            <a:off x="323800" y="1277587"/>
            <a:ext cx="6170100" cy="8382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ko-KR" sz="1900">
                <a:solidFill>
                  <a:schemeClr val="dk1"/>
                </a:solidFill>
              </a:rPr>
              <a:t>전체 구조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59" name="Google Shape;59;g3a28838c6ae_2_17"/>
          <p:cNvSpPr/>
          <p:nvPr/>
        </p:nvSpPr>
        <p:spPr>
          <a:xfrm>
            <a:off x="323800" y="2308386"/>
            <a:ext cx="6170100" cy="8382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900">
                <a:solidFill>
                  <a:schemeClr val="dk1"/>
                </a:solidFill>
              </a:rPr>
              <a:t>2.	AI Agent 고도화1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60" name="Google Shape;60;g3a28838c6ae_2_17"/>
          <p:cNvSpPr/>
          <p:nvPr/>
        </p:nvSpPr>
        <p:spPr>
          <a:xfrm>
            <a:off x="323800" y="3339185"/>
            <a:ext cx="6170100" cy="8382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900">
                <a:solidFill>
                  <a:schemeClr val="dk1"/>
                </a:solidFill>
              </a:rPr>
              <a:t>3.	</a:t>
            </a:r>
            <a:r>
              <a:rPr lang="ko-KR" sz="1900">
                <a:solidFill>
                  <a:schemeClr val="dk1"/>
                </a:solidFill>
              </a:rPr>
              <a:t>AI Agent 보완 - 다국어 지원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61" name="Google Shape;61;g3a28838c6ae_2_17"/>
          <p:cNvSpPr/>
          <p:nvPr/>
        </p:nvSpPr>
        <p:spPr>
          <a:xfrm>
            <a:off x="323800" y="4369983"/>
            <a:ext cx="6170100" cy="8382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900">
                <a:solidFill>
                  <a:schemeClr val="dk1"/>
                </a:solidFill>
              </a:rPr>
              <a:t>4.	인터뷰 실행 &amp; 최종 피드백 출력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62" name="Google Shape;62;g3a28838c6ae_2_17"/>
          <p:cNvSpPr/>
          <p:nvPr/>
        </p:nvSpPr>
        <p:spPr>
          <a:xfrm>
            <a:off x="323800" y="5400782"/>
            <a:ext cx="6170100" cy="8382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900">
                <a:solidFill>
                  <a:schemeClr val="dk1"/>
                </a:solidFill>
              </a:rPr>
              <a:t>5.    Gradio 연결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63" name="Google Shape;63;g3a28838c6ae_2_17"/>
          <p:cNvSpPr/>
          <p:nvPr/>
        </p:nvSpPr>
        <p:spPr>
          <a:xfrm>
            <a:off x="210225" y="1236575"/>
            <a:ext cx="11734800" cy="5119200"/>
          </a:xfrm>
          <a:prstGeom prst="roundRect">
            <a:avLst>
              <a:gd fmla="val 261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3a28838c6ae_2_17"/>
          <p:cNvSpPr/>
          <p:nvPr/>
        </p:nvSpPr>
        <p:spPr>
          <a:xfrm>
            <a:off x="5259500" y="1760013"/>
            <a:ext cx="6009900" cy="7353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b="1" lang="ko-KR" sz="1700">
                <a:solidFill>
                  <a:srgbClr val="FFFFFF"/>
                </a:solidFill>
              </a:rPr>
              <a:t>AI Agent 전체 구조 </a:t>
            </a:r>
            <a:endParaRPr b="1" i="0" sz="1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3a28838c6ae_2_17"/>
          <p:cNvSpPr/>
          <p:nvPr/>
        </p:nvSpPr>
        <p:spPr>
          <a:xfrm>
            <a:off x="5259500" y="2686675"/>
            <a:ext cx="6009900" cy="7353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ko-KR" sz="1700">
                <a:solidFill>
                  <a:srgbClr val="FFFFFF"/>
                </a:solidFill>
              </a:rPr>
              <a:t>2. AI Agent 고도화 </a:t>
            </a:r>
            <a:r>
              <a:rPr b="1" lang="ko-KR" sz="1700">
                <a:solidFill>
                  <a:srgbClr val="FFFFFF"/>
                </a:solidFill>
              </a:rPr>
              <a:t>1</a:t>
            </a:r>
            <a:endParaRPr b="1" i="0" sz="1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3a28838c6ae_2_17"/>
          <p:cNvSpPr/>
          <p:nvPr/>
        </p:nvSpPr>
        <p:spPr>
          <a:xfrm>
            <a:off x="5259500" y="3613338"/>
            <a:ext cx="6009900" cy="7353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ko-KR" sz="1700">
                <a:solidFill>
                  <a:srgbClr val="FFFFFF"/>
                </a:solidFill>
              </a:rPr>
              <a:t>3. </a:t>
            </a:r>
            <a:r>
              <a:rPr b="1" lang="ko-KR" sz="1700">
                <a:solidFill>
                  <a:schemeClr val="lt1"/>
                </a:solidFill>
              </a:rPr>
              <a:t>AI Agent 보완 - 목소리 일관성 유지</a:t>
            </a:r>
            <a:endParaRPr b="1" sz="1700">
              <a:solidFill>
                <a:srgbClr val="FFFFFF"/>
              </a:solidFill>
            </a:endParaRPr>
          </a:p>
        </p:txBody>
      </p:sp>
      <p:sp>
        <p:nvSpPr>
          <p:cNvPr id="67" name="Google Shape;67;g3a28838c6ae_2_17"/>
          <p:cNvSpPr/>
          <p:nvPr/>
        </p:nvSpPr>
        <p:spPr>
          <a:xfrm>
            <a:off x="5259500" y="4507063"/>
            <a:ext cx="6009900" cy="7353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ko-KR" sz="1700">
                <a:solidFill>
                  <a:srgbClr val="FFFFFF"/>
                </a:solidFill>
              </a:rPr>
              <a:t>4. AI Agent </a:t>
            </a:r>
            <a:r>
              <a:rPr b="1" lang="ko-KR" sz="1700">
                <a:solidFill>
                  <a:srgbClr val="FFFFFF"/>
                </a:solidFill>
              </a:rPr>
              <a:t>보완 - 요약 &amp; PDF 출력 기능</a:t>
            </a:r>
            <a:endParaRPr b="1" i="0" sz="1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3a28838c6ae_2_17"/>
          <p:cNvSpPr/>
          <p:nvPr/>
        </p:nvSpPr>
        <p:spPr>
          <a:xfrm>
            <a:off x="5259500" y="5400800"/>
            <a:ext cx="6009900" cy="7353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ko-KR" sz="1700">
                <a:solidFill>
                  <a:srgbClr val="FFFFFF"/>
                </a:solidFill>
              </a:rPr>
              <a:t>5. </a:t>
            </a:r>
            <a:r>
              <a:rPr b="1" lang="ko-KR" sz="1700">
                <a:solidFill>
                  <a:schemeClr val="lt1"/>
                </a:solidFill>
              </a:rPr>
              <a:t>AI Agent 보완 - 다국어 지원 기능</a:t>
            </a:r>
            <a:endParaRPr b="1" sz="1700">
              <a:solidFill>
                <a:srgbClr val="FFFFFF"/>
              </a:solidFill>
            </a:endParaRPr>
          </a:p>
        </p:txBody>
      </p:sp>
      <p:sp>
        <p:nvSpPr>
          <p:cNvPr id="69" name="Google Shape;69;g3a28838c6ae_2_17"/>
          <p:cNvSpPr txBox="1"/>
          <p:nvPr/>
        </p:nvSpPr>
        <p:spPr>
          <a:xfrm>
            <a:off x="1804300" y="3234925"/>
            <a:ext cx="28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000"/>
              <a:t>Contents</a:t>
            </a:r>
            <a:endParaRPr b="1" sz="4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a28838c6ae_2_104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PDF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출력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8" name="Google Shape;318;g3a28838c6ae_2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1475" y="2146951"/>
            <a:ext cx="5346550" cy="29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3a28838c6ae_2_104"/>
          <p:cNvSpPr txBox="1"/>
          <p:nvPr/>
        </p:nvSpPr>
        <p:spPr>
          <a:xfrm>
            <a:off x="385650" y="1440400"/>
            <a:ext cx="1149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저장된 슬라이드를 처음부터 끝까지 돌며 각 슬라이드의 정보 중 title, page_content, script, image 정보를 바탕으로 2가지 강의 리포트 생성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강의 리포트는 전반적인 강의 설명 리포트와 요약 리포트 2가지로 구성</a:t>
            </a:r>
            <a:endParaRPr/>
          </a:p>
        </p:txBody>
      </p:sp>
      <p:pic>
        <p:nvPicPr>
          <p:cNvPr id="320" name="Google Shape;320;g3a28838c6ae_2_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650" y="2146949"/>
            <a:ext cx="5080301" cy="37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3a28838c6ae_2_104"/>
          <p:cNvSpPr txBox="1"/>
          <p:nvPr/>
        </p:nvSpPr>
        <p:spPr>
          <a:xfrm>
            <a:off x="385650" y="10802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export_state_to_pdfs()</a:t>
            </a:r>
            <a:endParaRPr b="1" sz="1600"/>
          </a:p>
        </p:txBody>
      </p:sp>
      <p:pic>
        <p:nvPicPr>
          <p:cNvPr id="322" name="Google Shape;322;g3a28838c6ae_2_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82677" y="1136400"/>
            <a:ext cx="879975" cy="52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g3a28838c6ae_2_1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11927" y="5769100"/>
            <a:ext cx="715875" cy="3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a28838c6ae_2_179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PDF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출력 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g3a28838c6ae_2_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50" y="1735946"/>
            <a:ext cx="7298898" cy="4097023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3a28838c6ae_2_179"/>
          <p:cNvSpPr txBox="1"/>
          <p:nvPr/>
        </p:nvSpPr>
        <p:spPr>
          <a:xfrm>
            <a:off x="434425" y="1170800"/>
            <a:ext cx="401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&lt; </a:t>
            </a:r>
            <a:r>
              <a:rPr lang="ko-KR" sz="1600"/>
              <a:t>강의 리포트 </a:t>
            </a:r>
            <a:r>
              <a:rPr lang="ko-KR" sz="1600"/>
              <a:t>&gt;</a:t>
            </a:r>
            <a:endParaRPr sz="1600"/>
          </a:p>
        </p:txBody>
      </p:sp>
      <p:pic>
        <p:nvPicPr>
          <p:cNvPr id="331" name="Google Shape;331;g3a28838c6ae_2_179"/>
          <p:cNvPicPr preferRelativeResize="0"/>
          <p:nvPr/>
        </p:nvPicPr>
        <p:blipFill rotWithShape="1">
          <a:blip r:embed="rId4">
            <a:alphaModFix/>
          </a:blip>
          <a:srcRect b="4594" l="10402" r="9147" t="8213"/>
          <a:stretch/>
        </p:blipFill>
        <p:spPr>
          <a:xfrm>
            <a:off x="8399950" y="1207372"/>
            <a:ext cx="3457500" cy="51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a28838c6ae_2_24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PDF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출력 기능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g3a28838c6ae_2_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50" y="1735946"/>
            <a:ext cx="7298898" cy="4097023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3a28838c6ae_2_245"/>
          <p:cNvSpPr txBox="1"/>
          <p:nvPr/>
        </p:nvSpPr>
        <p:spPr>
          <a:xfrm>
            <a:off x="434425" y="1170800"/>
            <a:ext cx="401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&lt; </a:t>
            </a:r>
            <a:r>
              <a:rPr lang="ko-KR" sz="1600"/>
              <a:t>요약 리포트</a:t>
            </a:r>
            <a:r>
              <a:rPr lang="ko-KR" sz="1600"/>
              <a:t> &gt;</a:t>
            </a:r>
            <a:endParaRPr sz="1600"/>
          </a:p>
        </p:txBody>
      </p:sp>
      <p:pic>
        <p:nvPicPr>
          <p:cNvPr id="339" name="Google Shape;339;g3a28838c6ae_2_2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8825" y="1280050"/>
            <a:ext cx="3889249" cy="510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g3a28838c6ae_2_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425" y="1208050"/>
            <a:ext cx="4042800" cy="520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3a28838c6ae_2_2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025" y="4755458"/>
            <a:ext cx="5905500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g3a28838c6ae_2_2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210" y="1476625"/>
            <a:ext cx="4763014" cy="264439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3a28838c6ae_2_26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PDF 출력 기능 -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실제 사용 PPT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3a28838c6ae_2_267"/>
          <p:cNvSpPr txBox="1"/>
          <p:nvPr/>
        </p:nvSpPr>
        <p:spPr>
          <a:xfrm>
            <a:off x="266225" y="4278438"/>
            <a:ext cx="157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&lt; </a:t>
            </a:r>
            <a:r>
              <a:rPr b="1" lang="ko-KR" sz="1600"/>
              <a:t>요약 리포트 </a:t>
            </a:r>
            <a:r>
              <a:rPr b="1" lang="ko-KR" sz="1600"/>
              <a:t>&gt;</a:t>
            </a:r>
            <a:endParaRPr b="1" sz="1600"/>
          </a:p>
        </p:txBody>
      </p:sp>
      <p:sp>
        <p:nvSpPr>
          <p:cNvPr id="349" name="Google Shape;349;g3a28838c6ae_2_267"/>
          <p:cNvSpPr txBox="1"/>
          <p:nvPr/>
        </p:nvSpPr>
        <p:spPr>
          <a:xfrm>
            <a:off x="5981225" y="1208050"/>
            <a:ext cx="157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&lt; </a:t>
            </a:r>
            <a:r>
              <a:rPr b="1" lang="ko-KR" sz="1600"/>
              <a:t>강의</a:t>
            </a:r>
            <a:r>
              <a:rPr b="1" lang="ko-KR" sz="1600"/>
              <a:t> 리포트 &gt;</a:t>
            </a:r>
            <a:endParaRPr b="1" sz="1600"/>
          </a:p>
        </p:txBody>
      </p:sp>
      <p:sp>
        <p:nvSpPr>
          <p:cNvPr id="350" name="Google Shape;350;g3a28838c6ae_2_267"/>
          <p:cNvSpPr txBox="1"/>
          <p:nvPr/>
        </p:nvSpPr>
        <p:spPr>
          <a:xfrm>
            <a:off x="266225" y="1117450"/>
            <a:ext cx="2628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&lt; PPT </a:t>
            </a:r>
            <a:r>
              <a:rPr b="1" lang="ko-KR" sz="1600"/>
              <a:t>슬라이드 중 하나</a:t>
            </a:r>
            <a:r>
              <a:rPr b="1" lang="ko-KR" sz="1600"/>
              <a:t> &gt;</a:t>
            </a:r>
            <a:endParaRPr b="1"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a28838c6ae_7_1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다국어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g3a28838c6ae_7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50" y="1218125"/>
            <a:ext cx="5806400" cy="18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3a28838c6ae_7_11"/>
          <p:cNvPicPr preferRelativeResize="0"/>
          <p:nvPr/>
        </p:nvPicPr>
        <p:blipFill rotWithShape="1">
          <a:blip r:embed="rId4">
            <a:alphaModFix/>
          </a:blip>
          <a:srcRect b="53020" l="0" r="0" t="0"/>
          <a:stretch/>
        </p:blipFill>
        <p:spPr>
          <a:xfrm>
            <a:off x="99550" y="3548949"/>
            <a:ext cx="3111850" cy="279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3a28838c6ae_7_11"/>
          <p:cNvSpPr/>
          <p:nvPr/>
        </p:nvSpPr>
        <p:spPr>
          <a:xfrm>
            <a:off x="6096000" y="1296650"/>
            <a:ext cx="59841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※ </a:t>
            </a:r>
            <a:r>
              <a:rPr lang="ko-KR"/>
              <a:t>LLM(Open GPT-4o-mini) 사용하여 스크립트 내용을 선택한 언어로 변경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   </a:t>
            </a:r>
            <a:endParaRPr sz="12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작동원리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client.chat.completions.create() 호출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system 프롬프트에 번역 대상 언어 지정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user 프롬프트에 원문 텍스트 전달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응답을 번역 결과로 전달       </a:t>
            </a:r>
            <a:endParaRPr sz="1200"/>
          </a:p>
        </p:txBody>
      </p:sp>
      <p:sp>
        <p:nvSpPr>
          <p:cNvPr id="359" name="Google Shape;359;g3a28838c6ae_7_11"/>
          <p:cNvSpPr/>
          <p:nvPr/>
        </p:nvSpPr>
        <p:spPr>
          <a:xfrm>
            <a:off x="6216516" y="3569885"/>
            <a:ext cx="5769300" cy="27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※ pptx 파일의 모든 텍스트를 선택된 언어로 번역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작동원리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각 슬라이드의  shape을 탐색하여 text frame이 존재할 경우 처리 진행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translate_text() 함수를 호출해 target_lang으로 변환하여 기존 텍스트 대체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tf.auto.size = TEXT_TO_FIT_SHAPE로 자동 맞춤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-KR" sz="1200"/>
              <a:t>수정된 내용을 출력</a:t>
            </a:r>
            <a:endParaRPr sz="1200"/>
          </a:p>
        </p:txBody>
      </p:sp>
      <p:pic>
        <p:nvPicPr>
          <p:cNvPr id="360" name="Google Shape;360;g3a28838c6ae_7_11"/>
          <p:cNvPicPr preferRelativeResize="0"/>
          <p:nvPr/>
        </p:nvPicPr>
        <p:blipFill rotWithShape="1">
          <a:blip r:embed="rId4">
            <a:alphaModFix/>
          </a:blip>
          <a:srcRect b="0" l="0" r="0" t="46501"/>
          <a:stretch/>
        </p:blipFill>
        <p:spPr>
          <a:xfrm>
            <a:off x="3363375" y="3548950"/>
            <a:ext cx="2732622" cy="27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a28838c6ae_2_94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실행 결과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6" name="Google Shape;366;g3a28838c6ae_2_94" title="제작영상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4075" y="1195400"/>
            <a:ext cx="9282125" cy="522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a28838c6ae_2_302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실행 결과 -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다국어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(참조)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g3a28838c6ae_2_302" title="[다국어영상최종]final_merged_lectu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2950" y="1181850"/>
            <a:ext cx="6861250" cy="51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a28838c6ae_2_7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실행 결과 및 Gradio (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참조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g3a28838c6ae_2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8583"/>
            <a:ext cx="11887203" cy="5202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92234dde0_3_32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전체 구조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992234dde0_3_32"/>
          <p:cNvSpPr/>
          <p:nvPr/>
        </p:nvSpPr>
        <p:spPr>
          <a:xfrm>
            <a:off x="2146825" y="1263625"/>
            <a:ext cx="9653400" cy="6696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>
                <a:solidFill>
                  <a:schemeClr val="dk1"/>
                </a:solidFill>
              </a:rPr>
              <a:t>  </a:t>
            </a:r>
            <a:r>
              <a:rPr lang="ko-KR" sz="1200">
                <a:solidFill>
                  <a:schemeClr val="dk1"/>
                </a:solidFill>
              </a:rPr>
              <a:t>강의 PPTX 파일 → 이미지, 텍스트, 표 추출 → 슬라이드별 정보 구조화 → AI 검색 및 요약 → TTS 변환(언어별) 및 강의 영상 / PDF 자동 생성</a:t>
            </a:r>
            <a:r>
              <a:rPr lang="ko-KR" sz="1500">
                <a:solidFill>
                  <a:schemeClr val="dk1"/>
                </a:solidFill>
              </a:rPr>
              <a:t>  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76" name="Google Shape;76;g3992234dde0_3_32"/>
          <p:cNvSpPr/>
          <p:nvPr/>
        </p:nvSpPr>
        <p:spPr>
          <a:xfrm>
            <a:off x="315675" y="1263625"/>
            <a:ext cx="1770900" cy="669600"/>
          </a:xfrm>
          <a:prstGeom prst="roundRect">
            <a:avLst>
              <a:gd fmla="val 16667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700">
                <a:solidFill>
                  <a:schemeClr val="lt1"/>
                </a:solidFill>
              </a:rPr>
              <a:t>단계 요약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77" name="Google Shape;77;g3992234dde0_3_32"/>
          <p:cNvSpPr/>
          <p:nvPr/>
        </p:nvSpPr>
        <p:spPr>
          <a:xfrm>
            <a:off x="315675" y="2001275"/>
            <a:ext cx="1770900" cy="4354500"/>
          </a:xfrm>
          <a:prstGeom prst="roundRect">
            <a:avLst>
              <a:gd fmla="val 6003" name="adj"/>
            </a:avLst>
          </a:prstGeom>
          <a:solidFill>
            <a:srgbClr val="02B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700">
                <a:solidFill>
                  <a:schemeClr val="lt1"/>
                </a:solidFill>
              </a:rPr>
              <a:t>생성</a:t>
            </a:r>
            <a:r>
              <a:rPr b="1" lang="ko-KR" sz="1700">
                <a:solidFill>
                  <a:schemeClr val="lt1"/>
                </a:solidFill>
              </a:rPr>
              <a:t> 절차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78" name="Google Shape;78;g3992234dde0_3_32"/>
          <p:cNvSpPr/>
          <p:nvPr/>
        </p:nvSpPr>
        <p:spPr>
          <a:xfrm>
            <a:off x="2181300" y="2001300"/>
            <a:ext cx="9618900" cy="4354500"/>
          </a:xfrm>
          <a:prstGeom prst="roundRect">
            <a:avLst>
              <a:gd fmla="val 261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3992234dde0_3_32"/>
          <p:cNvSpPr/>
          <p:nvPr/>
        </p:nvSpPr>
        <p:spPr>
          <a:xfrm>
            <a:off x="9731751" y="4466425"/>
            <a:ext cx="18540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강의+요약 영상 병합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0" name="Google Shape;80;g3992234dde0_3_32"/>
          <p:cNvCxnSpPr>
            <a:stCxn id="81" idx="3"/>
            <a:endCxn id="82" idx="1"/>
          </p:cNvCxnSpPr>
          <p:nvPr/>
        </p:nvCxnSpPr>
        <p:spPr>
          <a:xfrm>
            <a:off x="4573668" y="2759575"/>
            <a:ext cx="726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g3992234dde0_3_32"/>
          <p:cNvCxnSpPr>
            <a:stCxn id="84" idx="2"/>
            <a:endCxn id="81" idx="0"/>
          </p:cNvCxnSpPr>
          <p:nvPr/>
        </p:nvCxnSpPr>
        <p:spPr>
          <a:xfrm rot="5400000">
            <a:off x="3824575" y="2458897"/>
            <a:ext cx="196200" cy="5100"/>
          </a:xfrm>
          <a:prstGeom prst="bentConnector3">
            <a:avLst>
              <a:gd fmla="val 49982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5" name="Google Shape;85;g3992234dde0_3_32"/>
          <p:cNvSpPr/>
          <p:nvPr/>
        </p:nvSpPr>
        <p:spPr>
          <a:xfrm>
            <a:off x="2289725" y="2071675"/>
            <a:ext cx="827700" cy="4196400"/>
          </a:xfrm>
          <a:prstGeom prst="roundRect">
            <a:avLst>
              <a:gd fmla="val 13290" name="adj"/>
            </a:avLst>
          </a:prstGeom>
          <a:solidFill>
            <a:srgbClr val="A1E3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lt1"/>
                </a:solidFill>
              </a:rPr>
              <a:t>Gradio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lt1"/>
                </a:solidFill>
              </a:rPr>
              <a:t>연결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1" name="Google Shape;81;g3992234dde0_3_32"/>
          <p:cNvSpPr/>
          <p:nvPr/>
        </p:nvSpPr>
        <p:spPr>
          <a:xfrm>
            <a:off x="3266868" y="2559475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정보 분해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2" name="Google Shape;82;g3992234dde0_3_32"/>
          <p:cNvSpPr/>
          <p:nvPr/>
        </p:nvSpPr>
        <p:spPr>
          <a:xfrm>
            <a:off x="5300343" y="2559475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제목 기반 검색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" name="Google Shape;86;g3992234dde0_3_32"/>
          <p:cNvSpPr/>
          <p:nvPr/>
        </p:nvSpPr>
        <p:spPr>
          <a:xfrm>
            <a:off x="5300349" y="3415800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설명문 생성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" name="Google Shape;87;g3992234dde0_3_32"/>
          <p:cNvSpPr/>
          <p:nvPr/>
        </p:nvSpPr>
        <p:spPr>
          <a:xfrm>
            <a:off x="5187250" y="4272113"/>
            <a:ext cx="15330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강의 대본 생성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" name="Google Shape;88;g3992234dde0_3_32"/>
          <p:cNvSpPr/>
          <p:nvPr/>
        </p:nvSpPr>
        <p:spPr>
          <a:xfrm>
            <a:off x="5300275" y="5128450"/>
            <a:ext cx="13371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음성 변환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g3992234dde0_3_32"/>
          <p:cNvSpPr/>
          <p:nvPr/>
        </p:nvSpPr>
        <p:spPr>
          <a:xfrm>
            <a:off x="7475962" y="5128450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강의 영상 제작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g3992234dde0_3_32"/>
          <p:cNvSpPr/>
          <p:nvPr/>
        </p:nvSpPr>
        <p:spPr>
          <a:xfrm>
            <a:off x="7475962" y="2559487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다음 단계 결정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1" name="Google Shape;91;g3992234dde0_3_32"/>
          <p:cNvCxnSpPr>
            <a:stCxn id="82" idx="2"/>
            <a:endCxn id="86" idx="0"/>
          </p:cNvCxnSpPr>
          <p:nvPr/>
        </p:nvCxnSpPr>
        <p:spPr>
          <a:xfrm>
            <a:off x="5953743" y="2959675"/>
            <a:ext cx="0" cy="45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g3992234dde0_3_32"/>
          <p:cNvCxnSpPr/>
          <p:nvPr/>
        </p:nvCxnSpPr>
        <p:spPr>
          <a:xfrm>
            <a:off x="5953743" y="3816062"/>
            <a:ext cx="0" cy="45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g3992234dde0_3_32"/>
          <p:cNvCxnSpPr/>
          <p:nvPr/>
        </p:nvCxnSpPr>
        <p:spPr>
          <a:xfrm>
            <a:off x="5953743" y="4672362"/>
            <a:ext cx="0" cy="45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g3992234dde0_3_32"/>
          <p:cNvSpPr/>
          <p:nvPr/>
        </p:nvSpPr>
        <p:spPr>
          <a:xfrm>
            <a:off x="10004252" y="5882394"/>
            <a:ext cx="13068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END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5" name="Google Shape;95;g3992234dde0_3_32"/>
          <p:cNvCxnSpPr>
            <a:stCxn id="88" idx="3"/>
            <a:endCxn id="89" idx="1"/>
          </p:cNvCxnSpPr>
          <p:nvPr/>
        </p:nvCxnSpPr>
        <p:spPr>
          <a:xfrm>
            <a:off x="6637375" y="5328550"/>
            <a:ext cx="838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g3992234dde0_3_32"/>
          <p:cNvCxnSpPr>
            <a:stCxn id="97" idx="2"/>
            <a:endCxn id="94" idx="0"/>
          </p:cNvCxnSpPr>
          <p:nvPr/>
        </p:nvCxnSpPr>
        <p:spPr>
          <a:xfrm>
            <a:off x="10655786" y="5499360"/>
            <a:ext cx="1800" cy="3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g3992234dde0_3_32"/>
          <p:cNvCxnSpPr>
            <a:stCxn id="90" idx="3"/>
            <a:endCxn id="99" idx="1"/>
          </p:cNvCxnSpPr>
          <p:nvPr/>
        </p:nvCxnSpPr>
        <p:spPr>
          <a:xfrm>
            <a:off x="8782762" y="2759587"/>
            <a:ext cx="10740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" name="Google Shape;100;g3992234dde0_3_32"/>
          <p:cNvSpPr txBox="1"/>
          <p:nvPr/>
        </p:nvSpPr>
        <p:spPr>
          <a:xfrm>
            <a:off x="8734856" y="2692017"/>
            <a:ext cx="1158900" cy="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accent3"/>
                </a:solidFill>
              </a:rPr>
              <a:t>DONE</a:t>
            </a:r>
            <a:endParaRPr sz="1100">
              <a:solidFill>
                <a:schemeClr val="accent3"/>
              </a:solidFill>
            </a:endParaRPr>
          </a:p>
        </p:txBody>
      </p:sp>
      <p:sp>
        <p:nvSpPr>
          <p:cNvPr id="101" name="Google Shape;101;g3992234dde0_3_32"/>
          <p:cNvSpPr txBox="1"/>
          <p:nvPr/>
        </p:nvSpPr>
        <p:spPr>
          <a:xfrm>
            <a:off x="6025420" y="2707248"/>
            <a:ext cx="21435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accent3"/>
                </a:solidFill>
              </a:rPr>
              <a:t>CONTINUE</a:t>
            </a:r>
            <a:endParaRPr sz="1000">
              <a:solidFill>
                <a:schemeClr val="accent3"/>
              </a:solidFill>
            </a:endParaRPr>
          </a:p>
        </p:txBody>
      </p:sp>
      <p:sp>
        <p:nvSpPr>
          <p:cNvPr id="84" name="Google Shape;84;g3992234dde0_3_32"/>
          <p:cNvSpPr/>
          <p:nvPr/>
        </p:nvSpPr>
        <p:spPr>
          <a:xfrm>
            <a:off x="3271825" y="2072047"/>
            <a:ext cx="1306800" cy="29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START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g3992234dde0_3_32"/>
          <p:cNvSpPr txBox="1"/>
          <p:nvPr/>
        </p:nvSpPr>
        <p:spPr>
          <a:xfrm>
            <a:off x="3317302" y="2862270"/>
            <a:ext cx="126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solidFill>
                  <a:srgbClr val="1F6765"/>
                </a:solidFill>
              </a:rPr>
              <a:t>node_parse_all()</a:t>
            </a:r>
            <a:endParaRPr sz="1500">
              <a:solidFill>
                <a:srgbClr val="1F6765"/>
              </a:solidFill>
            </a:endParaRPr>
          </a:p>
        </p:txBody>
      </p:sp>
      <p:sp>
        <p:nvSpPr>
          <p:cNvPr id="103" name="Google Shape;103;g3992234dde0_3_32"/>
          <p:cNvSpPr txBox="1"/>
          <p:nvPr/>
        </p:nvSpPr>
        <p:spPr>
          <a:xfrm>
            <a:off x="4955047" y="2102025"/>
            <a:ext cx="208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node_tool_search()</a:t>
            </a:r>
            <a:endParaRPr sz="1100">
              <a:solidFill>
                <a:srgbClr val="1F676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serpapi_search_by_title()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04" name="Google Shape;104;g3992234dde0_3_32"/>
          <p:cNvSpPr txBox="1"/>
          <p:nvPr/>
        </p:nvSpPr>
        <p:spPr>
          <a:xfrm>
            <a:off x="3826754" y="3741959"/>
            <a:ext cx="245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node_generate_page_content()</a:t>
            </a:r>
            <a:endParaRPr sz="1100">
              <a:solidFill>
                <a:srgbClr val="1F676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05" name="Google Shape;105;g3992234dde0_3_32"/>
          <p:cNvSpPr txBox="1"/>
          <p:nvPr/>
        </p:nvSpPr>
        <p:spPr>
          <a:xfrm>
            <a:off x="3502554" y="4595378"/>
            <a:ext cx="283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node_generate_script_with_context()</a:t>
            </a:r>
            <a:endParaRPr sz="1600">
              <a:solidFill>
                <a:srgbClr val="1F6765"/>
              </a:solidFill>
            </a:endParaRPr>
          </a:p>
        </p:txBody>
      </p:sp>
      <p:sp>
        <p:nvSpPr>
          <p:cNvPr id="106" name="Google Shape;106;g3992234dde0_3_32"/>
          <p:cNvSpPr txBox="1"/>
          <p:nvPr/>
        </p:nvSpPr>
        <p:spPr>
          <a:xfrm>
            <a:off x="5575068" y="5450779"/>
            <a:ext cx="102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node_tts()</a:t>
            </a:r>
            <a:endParaRPr sz="1600">
              <a:solidFill>
                <a:srgbClr val="1F6765"/>
              </a:solidFill>
            </a:endParaRPr>
          </a:p>
        </p:txBody>
      </p:sp>
      <p:sp>
        <p:nvSpPr>
          <p:cNvPr id="107" name="Google Shape;107;g3992234dde0_3_32"/>
          <p:cNvSpPr txBox="1"/>
          <p:nvPr/>
        </p:nvSpPr>
        <p:spPr>
          <a:xfrm>
            <a:off x="7437543" y="5449967"/>
            <a:ext cx="143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node_make_video()</a:t>
            </a:r>
            <a:endParaRPr sz="1600">
              <a:solidFill>
                <a:srgbClr val="1F6765"/>
              </a:solidFill>
            </a:endParaRPr>
          </a:p>
        </p:txBody>
      </p:sp>
      <p:sp>
        <p:nvSpPr>
          <p:cNvPr id="108" name="Google Shape;108;g3992234dde0_3_32"/>
          <p:cNvSpPr txBox="1"/>
          <p:nvPr/>
        </p:nvSpPr>
        <p:spPr>
          <a:xfrm>
            <a:off x="7002630" y="2105082"/>
            <a:ext cx="2174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node_accumulate_and_step()</a:t>
            </a:r>
            <a:endParaRPr sz="1100">
              <a:solidFill>
                <a:srgbClr val="1F6765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router_continue_or_done()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09" name="Google Shape;109;g3992234dde0_3_32"/>
          <p:cNvSpPr txBox="1"/>
          <p:nvPr/>
        </p:nvSpPr>
        <p:spPr>
          <a:xfrm>
            <a:off x="9555305" y="4799921"/>
            <a:ext cx="140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node_concat()</a:t>
            </a:r>
            <a:endParaRPr sz="1600">
              <a:solidFill>
                <a:srgbClr val="1F6765"/>
              </a:solidFill>
            </a:endParaRPr>
          </a:p>
        </p:txBody>
      </p:sp>
      <p:cxnSp>
        <p:nvCxnSpPr>
          <p:cNvPr id="110" name="Google Shape;110;g3992234dde0_3_32"/>
          <p:cNvCxnSpPr>
            <a:stCxn id="89" idx="0"/>
            <a:endCxn id="90" idx="2"/>
          </p:cNvCxnSpPr>
          <p:nvPr/>
        </p:nvCxnSpPr>
        <p:spPr>
          <a:xfrm rot="10800000">
            <a:off x="8129362" y="2959750"/>
            <a:ext cx="0" cy="2168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g3992234dde0_3_32"/>
          <p:cNvCxnSpPr>
            <a:stCxn id="90" idx="1"/>
            <a:endCxn id="82" idx="3"/>
          </p:cNvCxnSpPr>
          <p:nvPr/>
        </p:nvCxnSpPr>
        <p:spPr>
          <a:xfrm rot="10800000">
            <a:off x="6607162" y="2759587"/>
            <a:ext cx="8688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99" name="Google Shape;99;g3992234dde0_3_32"/>
          <p:cNvSpPr/>
          <p:nvPr/>
        </p:nvSpPr>
        <p:spPr>
          <a:xfrm>
            <a:off x="9856825" y="2559475"/>
            <a:ext cx="15912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30초 요약본 생성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g3992234dde0_3_32"/>
          <p:cNvSpPr txBox="1"/>
          <p:nvPr/>
        </p:nvSpPr>
        <p:spPr>
          <a:xfrm>
            <a:off x="9555166" y="225004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node_generate_summary_text()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13" name="Google Shape;113;g3992234dde0_3_32"/>
          <p:cNvSpPr/>
          <p:nvPr/>
        </p:nvSpPr>
        <p:spPr>
          <a:xfrm>
            <a:off x="9862004" y="3193090"/>
            <a:ext cx="15912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요약 오디오 생성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4" name="Google Shape;114;g3992234dde0_3_32"/>
          <p:cNvSpPr/>
          <p:nvPr/>
        </p:nvSpPr>
        <p:spPr>
          <a:xfrm>
            <a:off x="9862004" y="3832847"/>
            <a:ext cx="15912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요약 </a:t>
            </a:r>
            <a:r>
              <a:rPr lang="ko-KR">
                <a:solidFill>
                  <a:schemeClr val="dk1"/>
                </a:solidFill>
              </a:rPr>
              <a:t>영상</a:t>
            </a:r>
            <a:r>
              <a:rPr lang="ko-KR">
                <a:solidFill>
                  <a:schemeClr val="dk1"/>
                </a:solidFill>
              </a:rPr>
              <a:t> 생성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" name="Google Shape;115;g3992234dde0_3_32"/>
          <p:cNvSpPr txBox="1"/>
          <p:nvPr/>
        </p:nvSpPr>
        <p:spPr>
          <a:xfrm>
            <a:off x="9137627" y="3528795"/>
            <a:ext cx="1493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node_summary_tts()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16" name="Google Shape;116;g3992234dde0_3_32"/>
          <p:cNvSpPr txBox="1"/>
          <p:nvPr/>
        </p:nvSpPr>
        <p:spPr>
          <a:xfrm>
            <a:off x="8965565" y="4164358"/>
            <a:ext cx="168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node_summary_video()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117" name="Google Shape;117;g3992234dde0_3_32"/>
          <p:cNvSpPr txBox="1"/>
          <p:nvPr/>
        </p:nvSpPr>
        <p:spPr>
          <a:xfrm>
            <a:off x="8998871" y="5435510"/>
            <a:ext cx="1770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1F6765"/>
                </a:solidFill>
              </a:rPr>
              <a:t>node_gen_summ_pdf</a:t>
            </a:r>
            <a:r>
              <a:rPr lang="ko-KR" sz="1100">
                <a:solidFill>
                  <a:srgbClr val="1F6765"/>
                </a:solidFill>
              </a:rPr>
              <a:t>()</a:t>
            </a:r>
            <a:endParaRPr sz="1100">
              <a:solidFill>
                <a:srgbClr val="1F6765"/>
              </a:solidFill>
            </a:endParaRPr>
          </a:p>
        </p:txBody>
      </p:sp>
      <p:sp>
        <p:nvSpPr>
          <p:cNvPr id="97" name="Google Shape;97;g3992234dde0_3_32"/>
          <p:cNvSpPr/>
          <p:nvPr/>
        </p:nvSpPr>
        <p:spPr>
          <a:xfrm>
            <a:off x="9889286" y="5099160"/>
            <a:ext cx="1533000" cy="400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강의 pdf 생성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18" name="Google Shape;118;g3992234dde0_3_32"/>
          <p:cNvCxnSpPr>
            <a:stCxn id="79" idx="2"/>
            <a:endCxn id="97" idx="0"/>
          </p:cNvCxnSpPr>
          <p:nvPr/>
        </p:nvCxnSpPr>
        <p:spPr>
          <a:xfrm flipH="1">
            <a:off x="10655751" y="4866625"/>
            <a:ext cx="3000" cy="232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g3992234dde0_3_32"/>
          <p:cNvCxnSpPr>
            <a:stCxn id="114" idx="2"/>
            <a:endCxn id="79" idx="0"/>
          </p:cNvCxnSpPr>
          <p:nvPr/>
        </p:nvCxnSpPr>
        <p:spPr>
          <a:xfrm>
            <a:off x="10657604" y="4233047"/>
            <a:ext cx="1200" cy="233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g3992234dde0_3_32"/>
          <p:cNvCxnSpPr>
            <a:stCxn id="113" idx="2"/>
            <a:endCxn id="114" idx="0"/>
          </p:cNvCxnSpPr>
          <p:nvPr/>
        </p:nvCxnSpPr>
        <p:spPr>
          <a:xfrm>
            <a:off x="10657604" y="3593290"/>
            <a:ext cx="0" cy="239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g3992234dde0_3_32"/>
          <p:cNvCxnSpPr>
            <a:stCxn id="99" idx="2"/>
            <a:endCxn id="113" idx="0"/>
          </p:cNvCxnSpPr>
          <p:nvPr/>
        </p:nvCxnSpPr>
        <p:spPr>
          <a:xfrm>
            <a:off x="10652425" y="2959675"/>
            <a:ext cx="5100" cy="233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/>
          <p:nvPr>
            <p:ph type="title"/>
          </p:nvPr>
        </p:nvSpPr>
        <p:spPr>
          <a:xfrm>
            <a:off x="315676" y="287375"/>
            <a:ext cx="112401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Agent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고도화 -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정보 분해 &amp;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페이지별 내용 / 강의 스크립트 생성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"/>
          <p:cNvSpPr txBox="1"/>
          <p:nvPr/>
        </p:nvSpPr>
        <p:spPr>
          <a:xfrm>
            <a:off x="507050" y="1555650"/>
            <a:ext cx="61908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Step1 기존 정보 분해 함수에 for문 추가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</a:t>
            </a:r>
            <a:r>
              <a:rPr lang="ko-KR"/>
              <a:t>→</a:t>
            </a:r>
            <a:r>
              <a:rPr lang="ko-KR"/>
              <a:t> 슬라이드별 정보 분해를 SlideData에 업데이트 후 State에</a:t>
            </a:r>
            <a:r>
              <a:rPr lang="ko-KR"/>
              <a:t>도</a:t>
            </a:r>
            <a:r>
              <a:rPr lang="ko-KR"/>
              <a:t> 업데이트</a:t>
            </a:r>
            <a:endParaRPr/>
          </a:p>
        </p:txBody>
      </p:sp>
      <p:grpSp>
        <p:nvGrpSpPr>
          <p:cNvPr id="128" name="Google Shape;128;p3"/>
          <p:cNvGrpSpPr/>
          <p:nvPr/>
        </p:nvGrpSpPr>
        <p:grpSpPr>
          <a:xfrm>
            <a:off x="7673979" y="1215892"/>
            <a:ext cx="4248875" cy="1216925"/>
            <a:chOff x="7390850" y="1152975"/>
            <a:chExt cx="4248875" cy="1216925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b="76632" l="0" r="7723" t="0"/>
            <a:stretch/>
          </p:blipFill>
          <p:spPr>
            <a:xfrm>
              <a:off x="7390850" y="1152975"/>
              <a:ext cx="4248875" cy="1216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3"/>
            <p:cNvSpPr/>
            <p:nvPr/>
          </p:nvSpPr>
          <p:spPr>
            <a:xfrm>
              <a:off x="7400800" y="1490962"/>
              <a:ext cx="4013400" cy="5877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31" name="Google Shape;131;p3"/>
          <p:cNvSpPr txBox="1"/>
          <p:nvPr/>
        </p:nvSpPr>
        <p:spPr>
          <a:xfrm>
            <a:off x="304726" y="1146225"/>
            <a:ext cx="146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</a:rPr>
              <a:t>정보 분해</a:t>
            </a:r>
            <a:endParaRPr sz="600"/>
          </a:p>
        </p:txBody>
      </p:sp>
      <p:grpSp>
        <p:nvGrpSpPr>
          <p:cNvPr id="132" name="Google Shape;132;p3"/>
          <p:cNvGrpSpPr/>
          <p:nvPr/>
        </p:nvGrpSpPr>
        <p:grpSpPr>
          <a:xfrm>
            <a:off x="304720" y="2414054"/>
            <a:ext cx="10401831" cy="1211271"/>
            <a:chOff x="304725" y="2518914"/>
            <a:chExt cx="9004355" cy="1211271"/>
          </a:xfrm>
        </p:grpSpPr>
        <p:sp>
          <p:nvSpPr>
            <p:cNvPr id="133" name="Google Shape;133;p3"/>
            <p:cNvSpPr/>
            <p:nvPr/>
          </p:nvSpPr>
          <p:spPr>
            <a:xfrm>
              <a:off x="315680" y="2701185"/>
              <a:ext cx="89934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600"/>
                <a:t>   순서: </a:t>
              </a:r>
              <a:r>
                <a:rPr b="1" lang="ko-KR" sz="1600"/>
                <a:t>[슬라이드 텍스트] → 제목 추출 → Google(SerpAPI) 검색 → LLM 모델 요약 → 설명문 생성</a:t>
              </a:r>
              <a:endParaRPr b="1" sz="1600"/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304725" y="2518914"/>
              <a:ext cx="8377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>
                  <a:solidFill>
                    <a:schemeClr val="dk1"/>
                  </a:solidFill>
                </a:rPr>
                <a:t>페이지별 내용 생성 - 외부 정보 검색(SerpAPI) &amp; LLM기반 설명문 생성</a:t>
              </a:r>
              <a:endParaRPr sz="600"/>
            </a:p>
          </p:txBody>
        </p:sp>
      </p:grpSp>
      <p:grpSp>
        <p:nvGrpSpPr>
          <p:cNvPr id="135" name="Google Shape;135;p3"/>
          <p:cNvGrpSpPr/>
          <p:nvPr/>
        </p:nvGrpSpPr>
        <p:grpSpPr>
          <a:xfrm>
            <a:off x="252291" y="4123781"/>
            <a:ext cx="5777656" cy="1465072"/>
            <a:chOff x="338494" y="2858337"/>
            <a:chExt cx="7569312" cy="2200800"/>
          </a:xfrm>
        </p:grpSpPr>
        <p:sp>
          <p:nvSpPr>
            <p:cNvPr id="136" name="Google Shape;136;p3"/>
            <p:cNvSpPr/>
            <p:nvPr/>
          </p:nvSpPr>
          <p:spPr>
            <a:xfrm>
              <a:off x="338494" y="2858337"/>
              <a:ext cx="7569300" cy="31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/>
                <a:t>강의 스크립트 생성</a:t>
              </a:r>
              <a:endParaRPr b="1" i="0" sz="1400" u="none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38506" y="3174836"/>
              <a:ext cx="7569300" cy="18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</a:endParaRPr>
            </a:p>
            <a:p>
              <a:pPr indent="-3175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-KR">
                  <a:solidFill>
                    <a:srgbClr val="FF0000"/>
                  </a:solidFill>
                </a:rPr>
                <a:t>문맥 연결성 유지</a:t>
              </a:r>
              <a:r>
                <a:rPr lang="ko-KR">
                  <a:solidFill>
                    <a:schemeClr val="dk1"/>
                  </a:solidFill>
                </a:rPr>
                <a:t> : prev_context 활용</a:t>
              </a:r>
              <a:endParaRPr>
                <a:solidFill>
                  <a:schemeClr val="dk1"/>
                </a:solidFill>
              </a:endParaRPr>
            </a:p>
            <a:p>
              <a:pPr indent="-3175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-KR">
                  <a:solidFill>
                    <a:schemeClr val="dk1"/>
                  </a:solidFill>
                </a:rPr>
                <a:t>슬라이드 타입별 세분화 처리</a:t>
              </a:r>
              <a:endParaRPr>
                <a:solidFill>
                  <a:schemeClr val="dk1"/>
                </a:solidFill>
              </a:endParaRPr>
            </a:p>
            <a:p>
              <a:pPr indent="-3175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-KR">
                  <a:solidFill>
                    <a:schemeClr val="dk1"/>
                  </a:solidFill>
                </a:rPr>
                <a:t>완결형 문장  : “...” 으로 끝나는 불완전 문장 보정</a:t>
              </a:r>
              <a:endParaRPr>
                <a:solidFill>
                  <a:schemeClr val="dk1"/>
                </a:solidFill>
              </a:endParaRPr>
            </a:p>
            <a:p>
              <a:pPr indent="-3175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-KR">
                  <a:solidFill>
                    <a:schemeClr val="dk1"/>
                  </a:solidFill>
                </a:rPr>
                <a:t>에러 대응 : GPT 응답이 없거나 실패 시 Exception 처리</a:t>
              </a:r>
              <a:endParaRPr>
                <a:solidFill>
                  <a:schemeClr val="dk1"/>
                </a:solidFill>
              </a:endParaRPr>
            </a:p>
            <a:p>
              <a:pPr indent="-3175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-KR">
                  <a:solidFill>
                    <a:schemeClr val="dk1"/>
                  </a:solidFill>
                </a:rPr>
                <a:t>결과 구조화 : 슬라이드 별 스크립트 파일 저장 후 state에 누적</a:t>
              </a:r>
              <a:endParaRPr/>
            </a:p>
          </p:txBody>
        </p:sp>
      </p:grpSp>
      <p:sp>
        <p:nvSpPr>
          <p:cNvPr id="138" name="Google Shape;138;p3"/>
          <p:cNvSpPr txBox="1"/>
          <p:nvPr/>
        </p:nvSpPr>
        <p:spPr>
          <a:xfrm>
            <a:off x="210325" y="3232825"/>
            <a:ext cx="120480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-KR" sz="1300">
                <a:solidFill>
                  <a:schemeClr val="dk1"/>
                </a:solidFill>
              </a:rPr>
              <a:t>외부 API를 사용</a:t>
            </a:r>
            <a:r>
              <a:rPr lang="ko-KR" sz="1300">
                <a:solidFill>
                  <a:schemeClr val="dk1"/>
                </a:solidFill>
              </a:rPr>
              <a:t>해</a:t>
            </a:r>
            <a:r>
              <a:rPr lang="ko-KR" sz="1300">
                <a:solidFill>
                  <a:schemeClr val="dk1"/>
                </a:solidFill>
              </a:rPr>
              <a:t> 상위 4개의 검색 결과에서 제목과 요약(</a:t>
            </a:r>
            <a:r>
              <a:rPr lang="ko-KR" sz="1100">
                <a:solidFill>
                  <a:schemeClr val="dk1"/>
                </a:solidFill>
              </a:rPr>
              <a:t>snippet</a:t>
            </a:r>
            <a:r>
              <a:rPr lang="ko-KR" sz="1300">
                <a:solidFill>
                  <a:schemeClr val="dk1"/>
                </a:solidFill>
              </a:rPr>
              <a:t>)을 수집</a:t>
            </a:r>
            <a:r>
              <a:rPr lang="ko-KR" sz="1300">
                <a:solidFill>
                  <a:schemeClr val="dk1"/>
                </a:solidFill>
              </a:rPr>
              <a:t>하고, </a:t>
            </a:r>
            <a:r>
              <a:rPr lang="ko-KR" sz="1300">
                <a:solidFill>
                  <a:schemeClr val="dk1"/>
                </a:solidFill>
              </a:rPr>
              <a:t>슬라이드 보완 자료로 사용</a:t>
            </a:r>
            <a:r>
              <a:rPr lang="ko-KR" sz="1300">
                <a:solidFill>
                  <a:schemeClr val="dk1"/>
                </a:solidFill>
              </a:rPr>
              <a:t>해 </a:t>
            </a:r>
            <a:r>
              <a:rPr lang="ko-KR" sz="1300">
                <a:solidFill>
                  <a:schemeClr val="dk1"/>
                </a:solidFill>
              </a:rPr>
              <a:t>생성된 내용을 slide[</a:t>
            </a:r>
            <a:r>
              <a:rPr lang="ko-KR" sz="1100">
                <a:solidFill>
                  <a:schemeClr val="dk1"/>
                </a:solidFill>
              </a:rPr>
              <a:t>“search_summary”</a:t>
            </a:r>
            <a:r>
              <a:rPr lang="ko-KR" sz="1300">
                <a:solidFill>
                  <a:schemeClr val="dk1"/>
                </a:solidFill>
              </a:rPr>
              <a:t>]에 저장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-KR" sz="1300">
                <a:solidFill>
                  <a:schemeClr val="dk1"/>
                </a:solidFill>
              </a:rPr>
              <a:t>GPT 모델 사용해 슬라이드 내부 텍스트, 표, 이미지와 외부 검색을 종합하여 생성한 요약 설명문을 slide[“</a:t>
            </a:r>
            <a:r>
              <a:rPr lang="ko-KR" sz="1100">
                <a:solidFill>
                  <a:schemeClr val="dk1"/>
                </a:solidFill>
              </a:rPr>
              <a:t>page_content</a:t>
            </a:r>
            <a:r>
              <a:rPr lang="ko-KR" sz="1300">
                <a:solidFill>
                  <a:schemeClr val="dk1"/>
                </a:solidFill>
              </a:rPr>
              <a:t>”]에 저장</a:t>
            </a:r>
            <a:endParaRPr sz="1300">
              <a:solidFill>
                <a:schemeClr val="dk1"/>
              </a:solidFill>
            </a:endParaRPr>
          </a:p>
        </p:txBody>
      </p:sp>
      <p:graphicFrame>
        <p:nvGraphicFramePr>
          <p:cNvPr id="139" name="Google Shape;139;p3"/>
          <p:cNvGraphicFramePr/>
          <p:nvPr/>
        </p:nvGraphicFramePr>
        <p:xfrm>
          <a:off x="5948451" y="402693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1228900"/>
                <a:gridCol w="4493775"/>
              </a:tblGrid>
              <a:tr h="254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rgbClr val="000000"/>
                          </a:solidFill>
                        </a:rPr>
                        <a:t>구분</a:t>
                      </a:r>
                      <a:endParaRPr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세부 내용</a:t>
                      </a:r>
                      <a:endParaRPr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606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300" u="none" cap="none" strike="noStrike"/>
                        <a:t>첫 슬라이드</a:t>
                      </a:r>
                      <a:endParaRPr b="1" sz="13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200"/>
                        <a:t>조건 :  idx = 0</a:t>
                      </a: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 -. </a:t>
                      </a:r>
                      <a:r>
                        <a:rPr lang="ko-KR" sz="1200"/>
                        <a:t>안내 멘트 &amp; 소개 멘트 추가 예시) “안녕하세요. 오늘은 ~” 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6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300"/>
                        <a:t>중간 슬라이드</a:t>
                      </a:r>
                      <a:endParaRPr b="1" sz="13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앞뒤 슬라이드를 고려하여 맥락 연결</a:t>
                      </a:r>
                      <a:endParaRPr b="1" sz="12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  -. 각 슬라이드 별 주제에 맞게 멘트 생성</a:t>
                      </a:r>
                      <a:r>
                        <a:rPr b="1" lang="ko-KR" sz="1200"/>
                        <a:t> </a:t>
                      </a:r>
                      <a:endParaRPr b="1"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6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300" u="none" cap="none" strike="noStrike"/>
                        <a:t>마지막 슬라이드</a:t>
                      </a:r>
                      <a:endParaRPr b="1" sz="13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200"/>
                        <a:t>조건 : idx = len() - 1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 </a:t>
                      </a:r>
                      <a:r>
                        <a:rPr lang="ko-KR" sz="1200"/>
                        <a:t>- “이상으로 강의를 마치겠습니다. 감사합니다.” 마무리 멘트 추가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a28838c6ae_2_61"/>
          <p:cNvSpPr txBox="1"/>
          <p:nvPr>
            <p:ph type="title"/>
          </p:nvPr>
        </p:nvSpPr>
        <p:spPr>
          <a:xfrm>
            <a:off x="315671" y="283922"/>
            <a:ext cx="9216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AI Agent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고도화 및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보완(목소리 일관성 유지)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3a28838c6ae_2_61"/>
          <p:cNvSpPr/>
          <p:nvPr/>
        </p:nvSpPr>
        <p:spPr>
          <a:xfrm>
            <a:off x="-130375" y="4055682"/>
            <a:ext cx="34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강의 목소리 일관성 유지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146" name="Google Shape;146;g3a28838c6ae_2_61"/>
          <p:cNvSpPr/>
          <p:nvPr/>
        </p:nvSpPr>
        <p:spPr>
          <a:xfrm>
            <a:off x="504425" y="4518799"/>
            <a:ext cx="11271600" cy="14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ko-KR">
                <a:solidFill>
                  <a:srgbClr val="FF0000"/>
                </a:solidFill>
              </a:rPr>
              <a:t>문제점 발견</a:t>
            </a:r>
            <a:r>
              <a:rPr lang="ko-KR"/>
              <a:t>: </a:t>
            </a:r>
            <a:r>
              <a:rPr lang="ko-KR"/>
              <a:t>매 슬라이드마다 새로운 OpenAI() 인스턴스를 만들면 TTS 세션이 리셋되어 음색, 억양, 속도가 미묘하게 달라</a:t>
            </a:r>
            <a:r>
              <a:rPr lang="ko-KR"/>
              <a:t>진 것을 확인.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-KR"/>
              <a:t>따라서 전역 단위로 한 번만 초기화해 모든 슬라이드가 같은 세션과 음성 파라미터 공유하도록 함.</a:t>
            </a:r>
            <a:endParaRPr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- 모델(TTS_MODEL)과 음성(voice) 고정시켜 슬라이드 별 호출마다 동일한 합성 파라미터를 사용하도록 함.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- 이를 통해 모델이 매번 새로운 억양이나 발화 스타일 생성 방지 가능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- 전체 영상에서 톤, 속도, 피치의 일관성 확보 가능</a:t>
            </a:r>
            <a:endParaRPr/>
          </a:p>
        </p:txBody>
      </p:sp>
      <p:sp>
        <p:nvSpPr>
          <p:cNvPr id="147" name="Google Shape;147;g3a28838c6ae_2_61"/>
          <p:cNvSpPr/>
          <p:nvPr/>
        </p:nvSpPr>
        <p:spPr>
          <a:xfrm>
            <a:off x="-135269" y="1219504"/>
            <a:ext cx="34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음성, 영상, 분기 고도화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graphicFrame>
        <p:nvGraphicFramePr>
          <p:cNvPr id="148" name="Google Shape;148;g3a28838c6ae_2_61"/>
          <p:cNvGraphicFramePr/>
          <p:nvPr/>
        </p:nvGraphicFramePr>
        <p:xfrm>
          <a:off x="880737" y="16968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{01E051C5-3532-4533-8C69-CBECE0A1C180}</a:tableStyleId>
              </a:tblPr>
              <a:tblGrid>
                <a:gridCol w="2293875"/>
                <a:gridCol w="5150425"/>
                <a:gridCol w="2979025"/>
              </a:tblGrid>
              <a:tr h="333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lang="ko-KR">
                          <a:solidFill>
                            <a:srgbClr val="000000"/>
                          </a:solidFill>
                        </a:rPr>
                        <a:t>노드명</a:t>
                      </a:r>
                      <a:endParaRPr b="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lang="ko-KR" u="none" cap="none" strike="noStrike">
                          <a:solidFill>
                            <a:srgbClr val="000000"/>
                          </a:solidFill>
                        </a:rPr>
                        <a:t>세부 내용</a:t>
                      </a:r>
                      <a:endParaRPr b="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>
                          <a:solidFill>
                            <a:srgbClr val="000000"/>
                          </a:solidFill>
                        </a:rPr>
                        <a:t>입출력</a:t>
                      </a:r>
                      <a:endParaRPr b="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46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node_tts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</a:t>
                      </a:r>
                      <a:r>
                        <a:rPr lang="ko-KR" sz="1200"/>
                        <a:t>슬라이드별 발표 스크립트를 음성으로 변환(TTS 생성)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입력: script / 출력: audio.mp3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1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node_make_video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슬라이드 이미지 + 음성을 결합하여 영성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-. 입력: slide_image, audio /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   출력: video.mp3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1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node_accumulate_and_step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슬라이드 인덱스 증가 및 진행 상태 업데이트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</a:t>
                      </a: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입력: 현재 slide_index /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   출력: 다음 slide_index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3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router_continue_or_done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-. 전체 슬라이드에서 현재 인덱스를 비교하여 다음 단계 진행 여부 결정</a:t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-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992234dde0_3_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AI Agent 보완 - 다국어 지원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992234dde0_3_1"/>
          <p:cNvSpPr/>
          <p:nvPr/>
        </p:nvSpPr>
        <p:spPr>
          <a:xfrm>
            <a:off x="391200" y="1179882"/>
            <a:ext cx="33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ko-KR" sz="2000"/>
              <a:t>강의 영상 다국어 지원 </a:t>
            </a:r>
            <a:endParaRPr b="1" sz="20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pic>
        <p:nvPicPr>
          <p:cNvPr id="155" name="Google Shape;155;g3992234dde0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2800" y="2047774"/>
            <a:ext cx="3188551" cy="18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3992234dde0_3_1"/>
          <p:cNvSpPr txBox="1"/>
          <p:nvPr/>
        </p:nvSpPr>
        <p:spPr>
          <a:xfrm>
            <a:off x="618425" y="1631200"/>
            <a:ext cx="6975600" cy="18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별도의 번역 API를 사용하는 대신, 기존에 사용하던 LLM의 프롬프트를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수정하여 다국어 번역 기능을 구현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translate_text() - 새로운 번역 함수를 정의하여,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한국어로 생성된 스크립트를 목표 언어(lang_code)로 번역하는 작업을 수행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사용자는 자신의 가장 편한 언어를 직접 선택하여 맞춤형으로 학습 가능 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3992234dde0_3_1"/>
          <p:cNvSpPr txBox="1"/>
          <p:nvPr/>
        </p:nvSpPr>
        <p:spPr>
          <a:xfrm>
            <a:off x="7713225" y="4224800"/>
            <a:ext cx="3947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Gradio</a:t>
            </a:r>
            <a:r>
              <a:rPr b="1" lang="ko-KR"/>
              <a:t>에서 사용자가 직접 선택할 수 있도록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Dropdown 메뉴를 UI에 추가</a:t>
            </a:r>
            <a:endParaRPr b="1"/>
          </a:p>
        </p:txBody>
      </p:sp>
      <p:pic>
        <p:nvPicPr>
          <p:cNvPr id="158" name="Google Shape;158;g3992234dde0_3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275" y="3392500"/>
            <a:ext cx="5826583" cy="297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28838c6ae_3_9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AI Agent 보완 - 요약 &amp; pdf 출력 기능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a28838c6ae_3_9"/>
          <p:cNvSpPr/>
          <p:nvPr/>
        </p:nvSpPr>
        <p:spPr>
          <a:xfrm>
            <a:off x="391188" y="1305386"/>
            <a:ext cx="756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강의 내용 요약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165" name="Google Shape;165;g3a28838c6ae_3_9"/>
          <p:cNvSpPr txBox="1"/>
          <p:nvPr/>
        </p:nvSpPr>
        <p:spPr>
          <a:xfrm>
            <a:off x="391200" y="4201709"/>
            <a:ext cx="55281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-KR" sz="1600"/>
              <a:t>사용자가 요약된 강의 영상을 빠르게 파악하게 하기 위해 PDF문서로 활용할 수 있도록 도와주는 기능 추가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-KR" sz="1600">
                <a:solidFill>
                  <a:schemeClr val="dk1"/>
                </a:solidFill>
              </a:rPr>
              <a:t>한글이 깨지지 않도록 ‘나눔고딕’ 폰트를 포함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-KR" sz="1600">
                <a:solidFill>
                  <a:schemeClr val="dk1"/>
                </a:solidFill>
              </a:rPr>
              <a:t>슬라이드마다 해당 정보를 토대로 리포트 작성 및 병합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-KR" sz="1600">
                <a:solidFill>
                  <a:schemeClr val="dk1"/>
                </a:solidFill>
              </a:rPr>
              <a:t>강의 리포트 / 요약 리포트로 2가지로 출력해서</a:t>
            </a:r>
            <a:br>
              <a:rPr lang="ko-KR" sz="1600">
                <a:solidFill>
                  <a:schemeClr val="dk1"/>
                </a:solidFill>
              </a:rPr>
            </a:br>
            <a:r>
              <a:rPr lang="ko-KR" sz="1600">
                <a:solidFill>
                  <a:schemeClr val="dk1"/>
                </a:solidFill>
              </a:rPr>
              <a:t>사용자가 원하는 형식의 강의 PDF를 선택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66" name="Google Shape;166;g3a28838c6ae_3_9"/>
          <p:cNvSpPr txBox="1"/>
          <p:nvPr/>
        </p:nvSpPr>
        <p:spPr>
          <a:xfrm>
            <a:off x="283750" y="1649786"/>
            <a:ext cx="58122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-KR" sz="1600"/>
              <a:t>summarize</a:t>
            </a:r>
            <a:r>
              <a:rPr lang="ko-KR" sz="1600"/>
              <a:t>함수를 정의한 후, ‘이 강의 요약본을 정리해줘’ 같은 특정 프롬포트를 통해 전체 스크립트로부터</a:t>
            </a:r>
            <a:br>
              <a:rPr lang="ko-KR" sz="1600"/>
            </a:br>
            <a:r>
              <a:rPr lang="ko-KR" sz="1600"/>
              <a:t>핵심 요약본 생성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-KR" sz="1600">
                <a:solidFill>
                  <a:schemeClr val="dk1"/>
                </a:solidFill>
              </a:rPr>
              <a:t>강의의 핵심 내용을 효과적으로 전달하기 위해,</a:t>
            </a:r>
            <a:br>
              <a:rPr lang="ko-KR" sz="1600">
                <a:solidFill>
                  <a:schemeClr val="dk1"/>
                </a:solidFill>
              </a:rPr>
            </a:br>
            <a:r>
              <a:rPr lang="ko-KR" sz="1600">
                <a:solidFill>
                  <a:schemeClr val="dk1"/>
                </a:solidFill>
              </a:rPr>
              <a:t>요약 스크립트로 부터 음성(TTS)을 생성하고,</a:t>
            </a:r>
            <a:br>
              <a:rPr lang="ko-KR" sz="1600">
                <a:solidFill>
                  <a:schemeClr val="dk1"/>
                </a:solidFill>
              </a:rPr>
            </a:br>
            <a:r>
              <a:rPr lang="ko-KR" sz="1600">
                <a:solidFill>
                  <a:schemeClr val="dk1"/>
                </a:solidFill>
              </a:rPr>
              <a:t>이 음성을 바탕으로 마무리 영상을 제작하는 과정을 수행</a:t>
            </a:r>
            <a:r>
              <a:rPr lang="ko-KR" sz="1600"/>
              <a:t> </a:t>
            </a:r>
            <a:endParaRPr sz="1600"/>
          </a:p>
        </p:txBody>
      </p:sp>
      <p:sp>
        <p:nvSpPr>
          <p:cNvPr id="167" name="Google Shape;167;g3a28838c6ae_3_9"/>
          <p:cNvSpPr txBox="1"/>
          <p:nvPr/>
        </p:nvSpPr>
        <p:spPr>
          <a:xfrm>
            <a:off x="9466935" y="1089325"/>
            <a:ext cx="241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/>
              <a:t>&lt;PDF </a:t>
            </a:r>
            <a:r>
              <a:rPr b="1" lang="ko-KR" sz="1300"/>
              <a:t>결과 - 강의 리포트</a:t>
            </a:r>
            <a:r>
              <a:rPr b="1" lang="ko-KR" sz="1300"/>
              <a:t>&gt;</a:t>
            </a:r>
            <a:endParaRPr b="1" sz="1300"/>
          </a:p>
        </p:txBody>
      </p:sp>
      <p:pic>
        <p:nvPicPr>
          <p:cNvPr id="168" name="Google Shape;168;g3a28838c6ae_3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3525" y="1363603"/>
            <a:ext cx="3152776" cy="17483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a28838c6ae_3_9"/>
          <p:cNvSpPr txBox="1"/>
          <p:nvPr/>
        </p:nvSpPr>
        <p:spPr>
          <a:xfrm>
            <a:off x="6624863" y="5976800"/>
            <a:ext cx="175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</a:rPr>
              <a:t>&lt;실제 PPT&gt;</a:t>
            </a:r>
            <a:endParaRPr b="1" sz="1300"/>
          </a:p>
        </p:txBody>
      </p:sp>
      <p:sp>
        <p:nvSpPr>
          <p:cNvPr id="170" name="Google Shape;170;g3a28838c6ae_3_9"/>
          <p:cNvSpPr/>
          <p:nvPr/>
        </p:nvSpPr>
        <p:spPr>
          <a:xfrm>
            <a:off x="391188" y="3833619"/>
            <a:ext cx="756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강의 PDF 출력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171" name="Google Shape;171;g3a28838c6ae_3_9"/>
          <p:cNvSpPr txBox="1"/>
          <p:nvPr/>
        </p:nvSpPr>
        <p:spPr>
          <a:xfrm>
            <a:off x="6471062" y="3166840"/>
            <a:ext cx="2177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</a:rPr>
              <a:t>&lt;</a:t>
            </a:r>
            <a:r>
              <a:rPr b="1" lang="ko-KR" sz="1300">
                <a:solidFill>
                  <a:schemeClr val="dk1"/>
                </a:solidFill>
              </a:rPr>
              <a:t>재생 영상 - 참조</a:t>
            </a:r>
            <a:r>
              <a:rPr b="1" lang="ko-KR" sz="1300">
                <a:solidFill>
                  <a:schemeClr val="dk1"/>
                </a:solidFill>
              </a:rPr>
              <a:t>&gt;</a:t>
            </a:r>
            <a:endParaRPr b="1" sz="1300"/>
          </a:p>
        </p:txBody>
      </p:sp>
      <p:pic>
        <p:nvPicPr>
          <p:cNvPr id="172" name="Google Shape;172;g3a28838c6ae_3_9"/>
          <p:cNvPicPr preferRelativeResize="0"/>
          <p:nvPr/>
        </p:nvPicPr>
        <p:blipFill rotWithShape="1">
          <a:blip r:embed="rId4">
            <a:alphaModFix/>
          </a:blip>
          <a:srcRect b="4594" l="10402" r="9147" t="8213"/>
          <a:stretch/>
        </p:blipFill>
        <p:spPr>
          <a:xfrm>
            <a:off x="9243275" y="1363609"/>
            <a:ext cx="2677500" cy="3991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3a28838c6ae_3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826" y="4140453"/>
            <a:ext cx="3271476" cy="183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3a28838c6ae_3_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39161" y="5570398"/>
            <a:ext cx="2990076" cy="8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3a28838c6ae_3_9"/>
          <p:cNvSpPr txBox="1"/>
          <p:nvPr/>
        </p:nvSpPr>
        <p:spPr>
          <a:xfrm>
            <a:off x="9453000" y="5304951"/>
            <a:ext cx="241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/>
              <a:t>&lt;PDF 결과 - </a:t>
            </a:r>
            <a:r>
              <a:rPr b="1" lang="ko-KR" sz="1300"/>
              <a:t>요약</a:t>
            </a:r>
            <a:r>
              <a:rPr b="1" lang="ko-KR" sz="1300"/>
              <a:t> 리포트&gt;</a:t>
            </a:r>
            <a:endParaRPr b="1"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992234dde0_0_73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Agent 생성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 (참조)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3992234dde0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825" y="1556687"/>
            <a:ext cx="1117300" cy="47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992234dde0_0_73"/>
          <p:cNvSpPr txBox="1"/>
          <p:nvPr/>
        </p:nvSpPr>
        <p:spPr>
          <a:xfrm>
            <a:off x="367280" y="1102485"/>
            <a:ext cx="300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&lt;</a:t>
            </a:r>
            <a:r>
              <a:rPr b="1" lang="ko-KR" sz="1800"/>
              <a:t>그래프 노드 연결</a:t>
            </a:r>
            <a:r>
              <a:rPr b="1" lang="ko-KR" sz="1800"/>
              <a:t>&gt;</a:t>
            </a:r>
            <a:endParaRPr b="1" sz="1800"/>
          </a:p>
        </p:txBody>
      </p:sp>
      <p:sp>
        <p:nvSpPr>
          <p:cNvPr id="187" name="Google Shape;187;g3992234dde0_0_73"/>
          <p:cNvSpPr txBox="1"/>
          <p:nvPr/>
        </p:nvSpPr>
        <p:spPr>
          <a:xfrm>
            <a:off x="5925943" y="1083750"/>
            <a:ext cx="300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&lt;그래프 노드 </a:t>
            </a:r>
            <a:r>
              <a:rPr b="1" lang="ko-KR" sz="1800"/>
              <a:t>시각화</a:t>
            </a:r>
            <a:r>
              <a:rPr b="1" lang="ko-KR" sz="1800"/>
              <a:t>&gt;</a:t>
            </a:r>
            <a:endParaRPr b="1" sz="1800"/>
          </a:p>
        </p:txBody>
      </p:sp>
      <p:pic>
        <p:nvPicPr>
          <p:cNvPr id="188" name="Google Shape;188;g3992234dde0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275" y="1448001"/>
            <a:ext cx="4553825" cy="495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3992234dde0_0_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53216" y="1194200"/>
            <a:ext cx="873134" cy="521222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3992234dde0_0_73"/>
          <p:cNvSpPr/>
          <p:nvPr/>
        </p:nvSpPr>
        <p:spPr>
          <a:xfrm>
            <a:off x="8292650" y="3335525"/>
            <a:ext cx="1459500" cy="73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2BDB6"/>
          </a:solidFill>
          <a:ln cap="flat" cmpd="sng" w="9525">
            <a:solidFill>
              <a:srgbClr val="34AEA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0x010100EEFD2EC9AE4E1C4E97A968ACD5F6A537</vt:lpwstr>
  </property>
  <property fmtid="{D5CDD505-2E9C-101B-9397-08002B2CF9AE}" pid="10" name="MediaServiceImageTags">
    <vt:lpwstr/>
  </property>
  <property fmtid="{D5CDD505-2E9C-101B-9397-08002B2CF9AE}" pid="11" name="Order">
    <vt:r8>1317100.0</vt:r8>
  </property>
  <property fmtid="{D5CDD505-2E9C-101B-9397-08002B2CF9AE}" pid="12" name="xd_Signature">
    <vt:bool>false</vt:bool>
  </property>
  <property fmtid="{D5CDD505-2E9C-101B-9397-08002B2CF9AE}" pid="13" name="xd_ProgID">
    <vt:lpwstr/>
  </property>
  <property fmtid="{D5CDD505-2E9C-101B-9397-08002B2CF9AE}" pid="14" name="_SourceUrl">
    <vt:lpwstr/>
  </property>
  <property fmtid="{D5CDD505-2E9C-101B-9397-08002B2CF9AE}" pid="15" name="_SharedFileIndex">
    <vt:lpwstr/>
  </property>
  <property fmtid="{D5CDD505-2E9C-101B-9397-08002B2CF9AE}" pid="16" name="ComplianceAssetId">
    <vt:lpwstr/>
  </property>
  <property fmtid="{D5CDD505-2E9C-101B-9397-08002B2CF9AE}" pid="17" name="TemplateUrl">
    <vt:lpwstr/>
  </property>
  <property fmtid="{D5CDD505-2E9C-101B-9397-08002B2CF9AE}" pid="18" name="_ExtendedDescription">
    <vt:lpwstr/>
  </property>
  <property fmtid="{D5CDD505-2E9C-101B-9397-08002B2CF9AE}" pid="19" name="TriggerFlowInfo">
    <vt:lpwstr/>
  </property>
</Properties>
</file>